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0"/>
  </p:notesMasterIdLst>
  <p:handoutMasterIdLst>
    <p:handoutMasterId r:id="rId11"/>
  </p:handoutMasterIdLst>
  <p:sldIdLst>
    <p:sldId id="256" r:id="rId3"/>
    <p:sldId id="257" r:id="rId4"/>
    <p:sldId id="264" r:id="rId5"/>
    <p:sldId id="266" r:id="rId6"/>
    <p:sldId id="263" r:id="rId7"/>
    <p:sldId id="265" r:id="rId8"/>
    <p:sldId id="262" r:id="rId9"/>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66F"/>
    <a:srgbClr val="D19FA7"/>
    <a:srgbClr val="1D366C"/>
    <a:srgbClr val="003399"/>
    <a:srgbClr val="DCB6BC"/>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101" d="100"/>
          <a:sy n="101" d="100"/>
        </p:scale>
        <p:origin x="17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428B74-632E-4BEA-876B-D29CAC4EA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713BF5-5664-4A83-8CAB-EE3EEBC1C3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A0696-6004-4D3D-952C-D20325348399}" type="datetimeFigureOut">
              <a:rPr lang="en-US" smtClean="0"/>
              <a:t>6/19/2020</a:t>
            </a:fld>
            <a:endParaRPr lang="en-US" dirty="0"/>
          </a:p>
        </p:txBody>
      </p:sp>
      <p:sp>
        <p:nvSpPr>
          <p:cNvPr id="4" name="Footer Placeholder 3">
            <a:extLst>
              <a:ext uri="{FF2B5EF4-FFF2-40B4-BE49-F238E27FC236}">
                <a16:creationId xmlns:a16="http://schemas.microsoft.com/office/drawing/2014/main" id="{27CA97F3-BE73-4B41-A653-0C5CCD5210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4507F08-BDEC-46BE-A203-784AB86D6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EB5545-B847-47A7-9DB3-F4D284DBD8EF}" type="slidenum">
              <a:rPr lang="en-US" smtClean="0"/>
              <a:t>‹#›</a:t>
            </a:fld>
            <a:endParaRPr lang="en-US" dirty="0"/>
          </a:p>
        </p:txBody>
      </p:sp>
    </p:spTree>
    <p:extLst>
      <p:ext uri="{BB962C8B-B14F-4D97-AF65-F5344CB8AC3E}">
        <p14:creationId xmlns:p14="http://schemas.microsoft.com/office/powerpoint/2010/main" val="4203884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4ECB5-C999-448A-917F-4208CC7756C8}" type="datetimeFigureOut">
              <a:rPr lang="en-US" smtClean="0"/>
              <a:t>6/19/2020</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9BF5A-CEFC-4BBB-A330-2DD503CA54DD}" type="slidenum">
              <a:rPr lang="en-US" smtClean="0"/>
              <a:t>‹#›</a:t>
            </a:fld>
            <a:endParaRPr lang="en-US" dirty="0"/>
          </a:p>
        </p:txBody>
      </p:sp>
    </p:spTree>
    <p:extLst>
      <p:ext uri="{BB962C8B-B14F-4D97-AF65-F5344CB8AC3E}">
        <p14:creationId xmlns:p14="http://schemas.microsoft.com/office/powerpoint/2010/main" val="3418879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40E855-8830-4C18-AA23-02511509A0F8}"/>
              </a:ext>
            </a:extLst>
          </p:cNvPr>
          <p:cNvSpPr txBox="1"/>
          <p:nvPr userDrawn="1"/>
        </p:nvSpPr>
        <p:spPr>
          <a:xfrm>
            <a:off x="405353" y="4788816"/>
            <a:ext cx="6193410" cy="1077218"/>
          </a:xfrm>
          <a:prstGeom prst="rect">
            <a:avLst/>
          </a:prstGeom>
          <a:noFill/>
        </p:spPr>
        <p:txBody>
          <a:bodyPr wrap="square" rtlCol="0">
            <a:spAutoFit/>
          </a:bodyPr>
          <a:lstStyle/>
          <a:p>
            <a:pPr algn="ctr"/>
            <a:r>
              <a:rPr lang="en-US" sz="3200" dirty="0">
                <a:solidFill>
                  <a:srgbClr val="20366F"/>
                </a:solidFill>
                <a:latin typeface="Avenir"/>
              </a:rPr>
              <a:t>Title</a:t>
            </a:r>
          </a:p>
          <a:p>
            <a:pPr algn="ctr"/>
            <a:r>
              <a:rPr lang="en-US" sz="3200" dirty="0">
                <a:solidFill>
                  <a:srgbClr val="20366F"/>
                </a:solidFill>
                <a:latin typeface="Avenir"/>
              </a:rPr>
              <a:t>Date</a:t>
            </a:r>
          </a:p>
        </p:txBody>
      </p:sp>
      <p:pic>
        <p:nvPicPr>
          <p:cNvPr id="9" name="Picture 8" descr="A close up of a logo&#10;&#10;Description automatically generated">
            <a:extLst>
              <a:ext uri="{FF2B5EF4-FFF2-40B4-BE49-F238E27FC236}">
                <a16:creationId xmlns:a16="http://schemas.microsoft.com/office/drawing/2014/main" id="{42909855-1497-4D42-9BD9-EFF4B2437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1" y="0"/>
            <a:ext cx="10054457" cy="77724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29BCF8CF-9449-4218-A2AD-66712BE7A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35713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3D87DD-8818-4A7D-8D75-1140E03DCF3A}"/>
              </a:ext>
            </a:extLst>
          </p:cNvPr>
          <p:cNvSpPr>
            <a:spLocks noGrp="1"/>
          </p:cNvSpPr>
          <p:nvPr>
            <p:ph type="sldNum" sz="quarter" idx="12"/>
          </p:nvPr>
        </p:nvSpPr>
        <p:spPr/>
        <p:txBody>
          <a:bodyPr/>
          <a:lstStyle/>
          <a:p>
            <a:fld id="{65D48C5F-468E-4FF8-838C-E56FC3B5D188}" type="slidenum">
              <a:rPr lang="en-US" smtClean="0"/>
              <a:t>‹#›</a:t>
            </a:fld>
            <a:endParaRPr lang="en-US" dirty="0"/>
          </a:p>
        </p:txBody>
      </p:sp>
    </p:spTree>
    <p:extLst>
      <p:ext uri="{BB962C8B-B14F-4D97-AF65-F5344CB8AC3E}">
        <p14:creationId xmlns:p14="http://schemas.microsoft.com/office/powerpoint/2010/main" val="1133841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2EF1ACB4-AE44-4F70-9134-90E789E19DA2}" type="slidenum">
              <a:rPr lang="en-US" smtClean="0"/>
              <a:t>‹#›</a:t>
            </a:fld>
            <a:endParaRPr lang="en-US" dirty="0"/>
          </a:p>
        </p:txBody>
      </p:sp>
      <p:pic>
        <p:nvPicPr>
          <p:cNvPr id="8" name="Picture 7" descr="A picture containing text&#10;&#10;Description automatically generated">
            <a:extLst>
              <a:ext uri="{FF2B5EF4-FFF2-40B4-BE49-F238E27FC236}">
                <a16:creationId xmlns:a16="http://schemas.microsoft.com/office/drawing/2014/main" id="{DBBBC01C-9DC5-4912-A54D-0FE38E42ED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EDFF2B4-D412-475B-9CC1-7A886B799D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236189251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00F63-BCDE-488D-AA8E-9329D4955B9F}"/>
              </a:ext>
            </a:extLst>
          </p:cNvPr>
          <p:cNvSpPr>
            <a:spLocks noGrp="1"/>
          </p:cNvSpPr>
          <p:nvPr>
            <p:ph type="title"/>
          </p:nvPr>
        </p:nvSpPr>
        <p:spPr>
          <a:xfrm>
            <a:off x="692150" y="414338"/>
            <a:ext cx="867410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660376-F1F1-4CEF-9E7D-0D262E6A1167}"/>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2126F-8865-41DE-AECE-617E6C95C4B4}"/>
              </a:ext>
            </a:extLst>
          </p:cNvPr>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EED3C47-1C3A-4F20-B015-CCE0CAA76C0C}"/>
              </a:ext>
            </a:extLst>
          </p:cNvPr>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314F7E-19BD-48B8-8F6C-C3D7C0715406}"/>
              </a:ext>
            </a:extLst>
          </p:cNvPr>
          <p:cNvSpPr>
            <a:spLocks noGrp="1"/>
          </p:cNvSpPr>
          <p:nvPr>
            <p:ph type="sldNum" sz="quarter" idx="4"/>
          </p:nvPr>
        </p:nvSpPr>
        <p:spPr>
          <a:xfrm>
            <a:off x="7104063" y="7204075"/>
            <a:ext cx="2262187"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5D48C5F-468E-4FF8-838C-E56FC3B5D188}"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F1B791A9-F47B-49C0-803A-39439FAEDF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 y="0"/>
            <a:ext cx="10054457" cy="7772400"/>
          </a:xfrm>
          <a:prstGeom prst="rect">
            <a:avLst/>
          </a:prstGeom>
        </p:spPr>
      </p:pic>
    </p:spTree>
    <p:extLst>
      <p:ext uri="{BB962C8B-B14F-4D97-AF65-F5344CB8AC3E}">
        <p14:creationId xmlns:p14="http://schemas.microsoft.com/office/powerpoint/2010/main" val="933821242"/>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C47F4-245D-4954-AE61-227A64A728A5}"/>
              </a:ext>
            </a:extLst>
          </p:cNvPr>
          <p:cNvSpPr txBox="1"/>
          <p:nvPr/>
        </p:nvSpPr>
        <p:spPr>
          <a:xfrm>
            <a:off x="685798" y="4620338"/>
            <a:ext cx="5400675" cy="1077218"/>
          </a:xfrm>
          <a:prstGeom prst="rect">
            <a:avLst/>
          </a:prstGeom>
          <a:noFill/>
        </p:spPr>
        <p:txBody>
          <a:bodyPr wrap="square" rtlCol="0" anchor="ctr">
            <a:spAutoFit/>
          </a:bodyPr>
          <a:lstStyle/>
          <a:p>
            <a:pPr algn="ctr"/>
            <a:r>
              <a:rPr lang="en-US" sz="3200" b="1" dirty="0">
                <a:solidFill>
                  <a:srgbClr val="20366F"/>
                </a:solidFill>
                <a:latin typeface="Avenir"/>
              </a:rPr>
              <a:t>New Product Launch</a:t>
            </a:r>
          </a:p>
          <a:p>
            <a:pPr algn="ctr"/>
            <a:r>
              <a:rPr lang="en-US" sz="3200" dirty="0">
                <a:solidFill>
                  <a:srgbClr val="20366F"/>
                </a:solidFill>
                <a:latin typeface="Avenir"/>
              </a:rPr>
              <a:t>June 2020</a:t>
            </a:r>
          </a:p>
        </p:txBody>
      </p:sp>
      <p:pic>
        <p:nvPicPr>
          <p:cNvPr id="2" name="Picture 1">
            <a:extLst>
              <a:ext uri="{FF2B5EF4-FFF2-40B4-BE49-F238E27FC236}">
                <a16:creationId xmlns:a16="http://schemas.microsoft.com/office/drawing/2014/main" id="{94F4420F-E8BA-4E30-BFB8-F66B44A04E65}"/>
              </a:ext>
            </a:extLst>
          </p:cNvPr>
          <p:cNvPicPr>
            <a:picLocks noChangeAspect="1"/>
          </p:cNvPicPr>
          <p:nvPr/>
        </p:nvPicPr>
        <p:blipFill>
          <a:blip r:embed="rId2"/>
          <a:stretch>
            <a:fillRect/>
          </a:stretch>
        </p:blipFill>
        <p:spPr>
          <a:xfrm>
            <a:off x="1521704" y="5697556"/>
            <a:ext cx="3728862" cy="1611504"/>
          </a:xfrm>
          <a:prstGeom prst="rect">
            <a:avLst/>
          </a:prstGeom>
        </p:spPr>
      </p:pic>
    </p:spTree>
    <p:extLst>
      <p:ext uri="{BB962C8B-B14F-4D97-AF65-F5344CB8AC3E}">
        <p14:creationId xmlns:p14="http://schemas.microsoft.com/office/powerpoint/2010/main" val="412973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608264-829C-49C0-A959-1D1FBAB5C870}"/>
              </a:ext>
            </a:extLst>
          </p:cNvPr>
          <p:cNvSpPr>
            <a:spLocks noGrp="1"/>
          </p:cNvSpPr>
          <p:nvPr>
            <p:ph type="sldNum" sz="quarter" idx="12"/>
          </p:nvPr>
        </p:nvSpPr>
        <p:spPr>
          <a:xfrm>
            <a:off x="9064624" y="7135980"/>
            <a:ext cx="536575" cy="414338"/>
          </a:xfrm>
        </p:spPr>
        <p:txBody>
          <a:bodyPr/>
          <a:lstStyle/>
          <a:p>
            <a:pPr algn="ctr"/>
            <a:fld id="{65D48C5F-468E-4FF8-838C-E56FC3B5D188}" type="slidenum">
              <a:rPr lang="en-US" sz="1100" smtClean="0">
                <a:solidFill>
                  <a:srgbClr val="1D366C"/>
                </a:solidFill>
                <a:latin typeface="Avenir"/>
              </a:rPr>
              <a:pPr algn="ctr"/>
              <a:t>2</a:t>
            </a:fld>
            <a:endParaRPr lang="en-US" sz="1100" dirty="0">
              <a:solidFill>
                <a:srgbClr val="1D366C"/>
              </a:solidFill>
              <a:latin typeface="Avenir"/>
            </a:endParaRPr>
          </a:p>
        </p:txBody>
      </p:sp>
      <p:sp>
        <p:nvSpPr>
          <p:cNvPr id="4" name="TextBox 3">
            <a:extLst>
              <a:ext uri="{FF2B5EF4-FFF2-40B4-BE49-F238E27FC236}">
                <a16:creationId xmlns:a16="http://schemas.microsoft.com/office/drawing/2014/main" id="{1163C09D-8A55-4251-B924-B65D509B100F}"/>
              </a:ext>
            </a:extLst>
          </p:cNvPr>
          <p:cNvSpPr txBox="1"/>
          <p:nvPr/>
        </p:nvSpPr>
        <p:spPr>
          <a:xfrm>
            <a:off x="992527" y="-630"/>
            <a:ext cx="8340385" cy="646331"/>
          </a:xfrm>
          <a:prstGeom prst="rect">
            <a:avLst/>
          </a:prstGeom>
          <a:noFill/>
        </p:spPr>
        <p:txBody>
          <a:bodyPr wrap="square" rtlCol="0">
            <a:spAutoFit/>
          </a:bodyPr>
          <a:lstStyle/>
          <a:p>
            <a:r>
              <a:rPr lang="en-US" sz="3600" dirty="0">
                <a:solidFill>
                  <a:schemeClr val="bg1"/>
                </a:solidFill>
              </a:rPr>
              <a:t>Voyager Euro-Style Rollator - Introduction</a:t>
            </a:r>
          </a:p>
        </p:txBody>
      </p:sp>
      <p:sp>
        <p:nvSpPr>
          <p:cNvPr id="2" name="TextBox 1">
            <a:extLst>
              <a:ext uri="{FF2B5EF4-FFF2-40B4-BE49-F238E27FC236}">
                <a16:creationId xmlns:a16="http://schemas.microsoft.com/office/drawing/2014/main" id="{3D0C1A3C-8DAE-40D5-84AF-B110D366E6AB}"/>
              </a:ext>
            </a:extLst>
          </p:cNvPr>
          <p:cNvSpPr txBox="1"/>
          <p:nvPr/>
        </p:nvSpPr>
        <p:spPr>
          <a:xfrm>
            <a:off x="224589" y="1205942"/>
            <a:ext cx="4375985" cy="6432530"/>
          </a:xfrm>
          <a:prstGeom prst="rect">
            <a:avLst/>
          </a:prstGeom>
          <a:noFill/>
        </p:spPr>
        <p:txBody>
          <a:bodyPr wrap="square" rtlCol="0">
            <a:spAutoFit/>
          </a:bodyPr>
          <a:lstStyle/>
          <a:p>
            <a:r>
              <a:rPr lang="en-US" sz="2000" dirty="0">
                <a:solidFill>
                  <a:srgbClr val="20366F"/>
                </a:solidFill>
              </a:rPr>
              <a:t>Introducing the new Voyager Euro-Style Rollator, a unique US/European hybrid design, with separate seat and handle height ranges that accommodate a wide range of user heights, from 4’11” – 6’4”.   </a:t>
            </a:r>
          </a:p>
          <a:p>
            <a:endParaRPr lang="en-US" sz="1400" dirty="0">
              <a:solidFill>
                <a:srgbClr val="20366F"/>
              </a:solidFill>
            </a:endParaRPr>
          </a:p>
          <a:p>
            <a:r>
              <a:rPr lang="en-US" sz="2000" dirty="0">
                <a:solidFill>
                  <a:srgbClr val="20366F"/>
                </a:solidFill>
              </a:rPr>
              <a:t>The Voyager truly has no rival – it is the </a:t>
            </a:r>
            <a:r>
              <a:rPr lang="en-US" sz="2000" u="sng" dirty="0">
                <a:solidFill>
                  <a:srgbClr val="20366F"/>
                </a:solidFill>
              </a:rPr>
              <a:t>ONLY</a:t>
            </a:r>
            <a:r>
              <a:rPr lang="en-US" sz="2000" dirty="0">
                <a:solidFill>
                  <a:srgbClr val="20366F"/>
                </a:solidFill>
              </a:rPr>
              <a:t> Euro rollator in the market that can call itself a “One Size Fits Most”!</a:t>
            </a:r>
          </a:p>
          <a:p>
            <a:endParaRPr lang="en-US" sz="1400" dirty="0">
              <a:solidFill>
                <a:srgbClr val="20366F"/>
              </a:solidFill>
            </a:endParaRPr>
          </a:p>
          <a:p>
            <a:r>
              <a:rPr lang="en-US" sz="2000" dirty="0">
                <a:solidFill>
                  <a:srgbClr val="20366F"/>
                </a:solidFill>
              </a:rPr>
              <a:t>…and with no real need for multiple units on the retail floor to accommodate various height users, the Voyager allows the dealer to show more color options while utilizing less floor space.</a:t>
            </a:r>
          </a:p>
          <a:p>
            <a:endParaRPr lang="en-US" sz="1400" dirty="0">
              <a:solidFill>
                <a:srgbClr val="20366F"/>
              </a:solidFill>
            </a:endParaRPr>
          </a:p>
          <a:p>
            <a:r>
              <a:rPr lang="en-US" sz="2000" dirty="0">
                <a:solidFill>
                  <a:srgbClr val="20366F"/>
                </a:solidFill>
              </a:rPr>
              <a:t>The Voyagers unique features and market position provide a heightened patient value while maintaining an equal Dealer profit margin to more expensive Euro-Rollators (like the Drive Nitro). </a:t>
            </a:r>
          </a:p>
          <a:p>
            <a:endParaRPr lang="en-US" sz="1000" dirty="0">
              <a:solidFill>
                <a:srgbClr val="20366F"/>
              </a:solidFill>
            </a:endParaRPr>
          </a:p>
        </p:txBody>
      </p:sp>
      <p:pic>
        <p:nvPicPr>
          <p:cNvPr id="5" name="Picture 4">
            <a:extLst>
              <a:ext uri="{FF2B5EF4-FFF2-40B4-BE49-F238E27FC236}">
                <a16:creationId xmlns:a16="http://schemas.microsoft.com/office/drawing/2014/main" id="{9996596E-E64D-41BF-BC72-7A8FE0827D9E}"/>
              </a:ext>
            </a:extLst>
          </p:cNvPr>
          <p:cNvPicPr>
            <a:picLocks noChangeAspect="1"/>
          </p:cNvPicPr>
          <p:nvPr/>
        </p:nvPicPr>
        <p:blipFill>
          <a:blip r:embed="rId2"/>
          <a:stretch>
            <a:fillRect/>
          </a:stretch>
        </p:blipFill>
        <p:spPr>
          <a:xfrm>
            <a:off x="4693475" y="801654"/>
            <a:ext cx="4907724" cy="6748664"/>
          </a:xfrm>
          <a:prstGeom prst="rect">
            <a:avLst/>
          </a:prstGeom>
        </p:spPr>
      </p:pic>
      <p:pic>
        <p:nvPicPr>
          <p:cNvPr id="7" name="Picture 6">
            <a:extLst>
              <a:ext uri="{FF2B5EF4-FFF2-40B4-BE49-F238E27FC236}">
                <a16:creationId xmlns:a16="http://schemas.microsoft.com/office/drawing/2014/main" id="{00FCC0C0-8BDC-48D3-A530-36B26CE5FC94}"/>
              </a:ext>
            </a:extLst>
          </p:cNvPr>
          <p:cNvPicPr>
            <a:picLocks noChangeAspect="1"/>
          </p:cNvPicPr>
          <p:nvPr/>
        </p:nvPicPr>
        <p:blipFill>
          <a:blip r:embed="rId3"/>
          <a:stretch>
            <a:fillRect/>
          </a:stretch>
        </p:blipFill>
        <p:spPr>
          <a:xfrm>
            <a:off x="4535630" y="6909178"/>
            <a:ext cx="1844395" cy="797093"/>
          </a:xfrm>
          <a:prstGeom prst="rect">
            <a:avLst/>
          </a:prstGeom>
        </p:spPr>
      </p:pic>
    </p:spTree>
    <p:extLst>
      <p:ext uri="{BB962C8B-B14F-4D97-AF65-F5344CB8AC3E}">
        <p14:creationId xmlns:p14="http://schemas.microsoft.com/office/powerpoint/2010/main" val="107750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784B2-DC0A-47CA-99E0-7FCF6C85CB1A}"/>
              </a:ext>
            </a:extLst>
          </p:cNvPr>
          <p:cNvSpPr>
            <a:spLocks noGrp="1"/>
          </p:cNvSpPr>
          <p:nvPr>
            <p:ph type="sldNum" sz="quarter" idx="12"/>
          </p:nvPr>
        </p:nvSpPr>
        <p:spPr/>
        <p:txBody>
          <a:bodyPr/>
          <a:lstStyle/>
          <a:p>
            <a:fld id="{65D48C5F-468E-4FF8-838C-E56FC3B5D188}" type="slidenum">
              <a:rPr lang="en-US" smtClean="0"/>
              <a:t>3</a:t>
            </a:fld>
            <a:endParaRPr lang="en-US" dirty="0"/>
          </a:p>
        </p:txBody>
      </p:sp>
      <p:sp>
        <p:nvSpPr>
          <p:cNvPr id="3" name="TextBox 2">
            <a:extLst>
              <a:ext uri="{FF2B5EF4-FFF2-40B4-BE49-F238E27FC236}">
                <a16:creationId xmlns:a16="http://schemas.microsoft.com/office/drawing/2014/main" id="{50E221F6-1815-46D0-9FB0-3A120771009D}"/>
              </a:ext>
            </a:extLst>
          </p:cNvPr>
          <p:cNvSpPr txBox="1"/>
          <p:nvPr/>
        </p:nvSpPr>
        <p:spPr>
          <a:xfrm>
            <a:off x="992527" y="95621"/>
            <a:ext cx="8462758" cy="584775"/>
          </a:xfrm>
          <a:prstGeom prst="rect">
            <a:avLst/>
          </a:prstGeom>
          <a:noFill/>
        </p:spPr>
        <p:txBody>
          <a:bodyPr wrap="square" rtlCol="0">
            <a:spAutoFit/>
          </a:bodyPr>
          <a:lstStyle/>
          <a:p>
            <a:r>
              <a:rPr lang="en-US" sz="3200" dirty="0">
                <a:solidFill>
                  <a:schemeClr val="bg1"/>
                </a:solidFill>
              </a:rPr>
              <a:t>Voyager Euro-Style Rollator – Differentiation Slide</a:t>
            </a:r>
          </a:p>
        </p:txBody>
      </p:sp>
      <p:pic>
        <p:nvPicPr>
          <p:cNvPr id="4" name="Picture 3">
            <a:extLst>
              <a:ext uri="{FF2B5EF4-FFF2-40B4-BE49-F238E27FC236}">
                <a16:creationId xmlns:a16="http://schemas.microsoft.com/office/drawing/2014/main" id="{AC5F2ADC-4988-491E-B302-E058E276DE25}"/>
              </a:ext>
            </a:extLst>
          </p:cNvPr>
          <p:cNvPicPr>
            <a:picLocks noChangeAspect="1"/>
          </p:cNvPicPr>
          <p:nvPr/>
        </p:nvPicPr>
        <p:blipFill rotWithShape="1">
          <a:blip r:embed="rId2"/>
          <a:srcRect t="2292"/>
          <a:stretch/>
        </p:blipFill>
        <p:spPr>
          <a:xfrm>
            <a:off x="4868140" y="1316924"/>
            <a:ext cx="5010849" cy="5110122"/>
          </a:xfrm>
          <a:prstGeom prst="rect">
            <a:avLst/>
          </a:prstGeom>
        </p:spPr>
      </p:pic>
      <p:sp>
        <p:nvSpPr>
          <p:cNvPr id="5" name="TextBox 4">
            <a:extLst>
              <a:ext uri="{FF2B5EF4-FFF2-40B4-BE49-F238E27FC236}">
                <a16:creationId xmlns:a16="http://schemas.microsoft.com/office/drawing/2014/main" id="{5C935619-F661-46C9-BB40-7439FB9CF98B}"/>
              </a:ext>
            </a:extLst>
          </p:cNvPr>
          <p:cNvSpPr txBox="1"/>
          <p:nvPr/>
        </p:nvSpPr>
        <p:spPr>
          <a:xfrm>
            <a:off x="251866" y="955495"/>
            <a:ext cx="2475548" cy="6871112"/>
          </a:xfrm>
          <a:prstGeom prst="rect">
            <a:avLst/>
          </a:prstGeom>
          <a:noFill/>
        </p:spPr>
        <p:txBody>
          <a:bodyPr wrap="square" rtlCol="0">
            <a:spAutoFit/>
          </a:bodyPr>
          <a:lstStyle/>
          <a:p>
            <a:pPr marL="228600" indent="-228600">
              <a:buFontTx/>
              <a:buAutoNum type="arabicPeriod"/>
            </a:pPr>
            <a:r>
              <a:rPr lang="en-US" sz="1200" b="1" dirty="0">
                <a:solidFill>
                  <a:schemeClr val="accent1">
                    <a:lumMod val="50000"/>
                  </a:schemeClr>
                </a:solidFill>
              </a:rPr>
              <a:t>ADJUSTABLE SEAT HEIGHT - </a:t>
            </a:r>
            <a:r>
              <a:rPr lang="en-US" sz="1200" dirty="0">
                <a:solidFill>
                  <a:srgbClr val="1D366C"/>
                </a:solidFill>
              </a:rPr>
              <a:t> 3 settings take seat to floor height from 21” to 22” to 24”</a:t>
            </a:r>
          </a:p>
          <a:p>
            <a:pPr marL="228600" indent="-228600">
              <a:buFontTx/>
              <a:buAutoNum type="arabicPeriod"/>
            </a:pPr>
            <a:endParaRPr lang="en-US" sz="600" dirty="0">
              <a:solidFill>
                <a:srgbClr val="1D366C"/>
              </a:solidFill>
            </a:endParaRPr>
          </a:p>
          <a:p>
            <a:pPr marL="228600" indent="-228600">
              <a:buFontTx/>
              <a:buAutoNum type="arabicPeriod"/>
            </a:pPr>
            <a:r>
              <a:rPr lang="en-US" sz="1200" b="1" dirty="0">
                <a:solidFill>
                  <a:schemeClr val="accent1">
                    <a:lumMod val="50000"/>
                  </a:schemeClr>
                </a:solidFill>
              </a:rPr>
              <a:t>EXPANDING WHEELBASE- </a:t>
            </a:r>
            <a:r>
              <a:rPr lang="en-US" sz="1200" dirty="0">
                <a:solidFill>
                  <a:srgbClr val="1D366C"/>
                </a:solidFill>
              </a:rPr>
              <a:t>maintains stability as the Seat Height is adjusted upward</a:t>
            </a:r>
          </a:p>
          <a:p>
            <a:pPr marL="228600" indent="-228600">
              <a:buFontTx/>
              <a:buAutoNum type="arabicPeriod"/>
            </a:pPr>
            <a:endParaRPr lang="en-US" sz="600" dirty="0">
              <a:solidFill>
                <a:srgbClr val="1D366C"/>
              </a:solidFill>
            </a:endParaRPr>
          </a:p>
          <a:p>
            <a:pPr marL="228600" indent="-228600">
              <a:buAutoNum type="arabicPeriod"/>
            </a:pPr>
            <a:r>
              <a:rPr lang="en-US" sz="1200" b="1" dirty="0">
                <a:solidFill>
                  <a:schemeClr val="accent1">
                    <a:lumMod val="50000"/>
                  </a:schemeClr>
                </a:solidFill>
              </a:rPr>
              <a:t>EASY PUSH BUTON ADJUSTABLE HANDLE HEIGHT</a:t>
            </a:r>
            <a:r>
              <a:rPr lang="en-US" sz="1200" dirty="0">
                <a:solidFill>
                  <a:srgbClr val="1D366C"/>
                </a:solidFill>
              </a:rPr>
              <a:t>- Large red push buttons placed well below brake handles make handle height adjustment (1” increments) safe and easy</a:t>
            </a:r>
          </a:p>
          <a:p>
            <a:pPr marL="228600" indent="-228600">
              <a:buAutoNum type="arabicPeriod"/>
            </a:pPr>
            <a:endParaRPr lang="en-US" sz="600" dirty="0">
              <a:solidFill>
                <a:srgbClr val="1D366C"/>
              </a:solidFill>
            </a:endParaRPr>
          </a:p>
          <a:p>
            <a:pPr marL="228600" indent="-228600">
              <a:buAutoNum type="arabicPeriod"/>
            </a:pPr>
            <a:r>
              <a:rPr lang="en-US" sz="1200" b="1" dirty="0">
                <a:solidFill>
                  <a:schemeClr val="accent1">
                    <a:lumMod val="50000"/>
                  </a:schemeClr>
                </a:solidFill>
              </a:rPr>
              <a:t>PROTECTED TOP TO BOTTOM BRAKING MECHANISM </a:t>
            </a:r>
            <a:r>
              <a:rPr lang="en-US" sz="1150" dirty="0">
                <a:solidFill>
                  <a:srgbClr val="1D366C"/>
                </a:solidFill>
              </a:rPr>
              <a:t>– </a:t>
            </a:r>
          </a:p>
          <a:p>
            <a:r>
              <a:rPr lang="en-US" sz="1150" b="1" dirty="0">
                <a:solidFill>
                  <a:srgbClr val="1D366C"/>
                </a:solidFill>
              </a:rPr>
              <a:t>      4a</a:t>
            </a:r>
            <a:r>
              <a:rPr lang="en-US" sz="1150" dirty="0">
                <a:solidFill>
                  <a:srgbClr val="1D366C"/>
                </a:solidFill>
              </a:rPr>
              <a:t>. Shielded brake cable   </a:t>
            </a:r>
          </a:p>
          <a:p>
            <a:r>
              <a:rPr lang="en-US" sz="1150" dirty="0">
                <a:solidFill>
                  <a:srgbClr val="1D366C"/>
                </a:solidFill>
              </a:rPr>
              <a:t>      conduits beneath the handles </a:t>
            </a:r>
          </a:p>
          <a:p>
            <a:r>
              <a:rPr lang="en-US" sz="1150" dirty="0">
                <a:solidFill>
                  <a:srgbClr val="1D366C"/>
                </a:solidFill>
              </a:rPr>
              <a:t>      protects the cable at one of the </a:t>
            </a:r>
          </a:p>
          <a:p>
            <a:r>
              <a:rPr lang="en-US" sz="1150" dirty="0">
                <a:solidFill>
                  <a:srgbClr val="1D366C"/>
                </a:solidFill>
              </a:rPr>
              <a:t>      most frequent breakage points</a:t>
            </a:r>
          </a:p>
          <a:p>
            <a:r>
              <a:rPr lang="en-US" sz="1150" dirty="0">
                <a:solidFill>
                  <a:srgbClr val="1D366C"/>
                </a:solidFill>
              </a:rPr>
              <a:t>      </a:t>
            </a:r>
            <a:r>
              <a:rPr lang="en-US" sz="1150" b="1" dirty="0">
                <a:solidFill>
                  <a:srgbClr val="1D366C"/>
                </a:solidFill>
              </a:rPr>
              <a:t>4b</a:t>
            </a:r>
            <a:r>
              <a:rPr lang="en-US" sz="1150" dirty="0">
                <a:solidFill>
                  <a:srgbClr val="1D366C"/>
                </a:solidFill>
              </a:rPr>
              <a:t>. Cables are protected within  </a:t>
            </a:r>
          </a:p>
          <a:p>
            <a:r>
              <a:rPr lang="en-US" sz="1150" dirty="0">
                <a:solidFill>
                  <a:srgbClr val="1D366C"/>
                </a:solidFill>
              </a:rPr>
              <a:t>      the frame to eliminate snags and </a:t>
            </a:r>
          </a:p>
          <a:p>
            <a:r>
              <a:rPr lang="en-US" sz="1150" dirty="0">
                <a:solidFill>
                  <a:srgbClr val="1D366C"/>
                </a:solidFill>
              </a:rPr>
              <a:t>      cable breakage as well as to </a:t>
            </a:r>
          </a:p>
          <a:p>
            <a:r>
              <a:rPr lang="en-US" sz="1150" dirty="0">
                <a:solidFill>
                  <a:srgbClr val="1D366C"/>
                </a:solidFill>
              </a:rPr>
              <a:t>      provide a clean, modern look</a:t>
            </a:r>
          </a:p>
          <a:p>
            <a:r>
              <a:rPr lang="en-US" sz="1150" dirty="0">
                <a:solidFill>
                  <a:srgbClr val="1D366C"/>
                </a:solidFill>
              </a:rPr>
              <a:t>      </a:t>
            </a:r>
            <a:r>
              <a:rPr lang="en-US" sz="1150" b="1" dirty="0">
                <a:solidFill>
                  <a:srgbClr val="1D366C"/>
                </a:solidFill>
              </a:rPr>
              <a:t>4c. </a:t>
            </a:r>
            <a:r>
              <a:rPr lang="en-US" sz="1150" dirty="0">
                <a:solidFill>
                  <a:srgbClr val="1D366C"/>
                </a:solidFill>
              </a:rPr>
              <a:t>Shielded brakes at the rear </a:t>
            </a:r>
          </a:p>
          <a:p>
            <a:r>
              <a:rPr lang="en-US" sz="1150" dirty="0">
                <a:solidFill>
                  <a:srgbClr val="1D366C"/>
                </a:solidFill>
              </a:rPr>
              <a:t>      wheels protect the mechanism </a:t>
            </a:r>
          </a:p>
          <a:p>
            <a:r>
              <a:rPr lang="en-US" sz="1150" dirty="0">
                <a:solidFill>
                  <a:srgbClr val="1D366C"/>
                </a:solidFill>
              </a:rPr>
              <a:t>      while offering a sophisticated </a:t>
            </a:r>
          </a:p>
          <a:p>
            <a:r>
              <a:rPr lang="en-US" sz="1150" dirty="0">
                <a:solidFill>
                  <a:srgbClr val="1D366C"/>
                </a:solidFill>
              </a:rPr>
              <a:t>      looking design</a:t>
            </a:r>
          </a:p>
          <a:p>
            <a:r>
              <a:rPr lang="en-US" sz="1150" b="1" dirty="0">
                <a:solidFill>
                  <a:srgbClr val="1D366C"/>
                </a:solidFill>
              </a:rPr>
              <a:t>      4d. </a:t>
            </a:r>
            <a:r>
              <a:rPr lang="en-US" sz="1150" dirty="0">
                <a:solidFill>
                  <a:srgbClr val="1D366C"/>
                </a:solidFill>
              </a:rPr>
              <a:t>Adjustment knob on the rear </a:t>
            </a:r>
          </a:p>
          <a:p>
            <a:r>
              <a:rPr lang="en-US" sz="1150" dirty="0">
                <a:solidFill>
                  <a:srgbClr val="1D366C"/>
                </a:solidFill>
              </a:rPr>
              <a:t>      braking mechanism allows for </a:t>
            </a:r>
          </a:p>
          <a:p>
            <a:r>
              <a:rPr lang="en-US" sz="1150" dirty="0">
                <a:solidFill>
                  <a:srgbClr val="1D366C"/>
                </a:solidFill>
              </a:rPr>
              <a:t>      easy brake tension maintenance</a:t>
            </a:r>
          </a:p>
          <a:p>
            <a:endParaRPr lang="en-US" sz="600" dirty="0">
              <a:solidFill>
                <a:srgbClr val="1D366C"/>
              </a:solidFill>
            </a:endParaRPr>
          </a:p>
          <a:p>
            <a:pPr marL="228600" indent="-228600">
              <a:buAutoNum type="arabicPeriod" startAt="5"/>
            </a:pPr>
            <a:r>
              <a:rPr lang="en-US" sz="1200" b="1" dirty="0">
                <a:solidFill>
                  <a:schemeClr val="accent1">
                    <a:lumMod val="50000"/>
                  </a:schemeClr>
                </a:solidFill>
              </a:rPr>
              <a:t>10-INCH FRONT CASTERS - </a:t>
            </a:r>
            <a:r>
              <a:rPr lang="en-US" sz="1150" dirty="0">
                <a:solidFill>
                  <a:srgbClr val="1D366C"/>
                </a:solidFill>
              </a:rPr>
              <a:t> reduce resistance for smooth </a:t>
            </a:r>
          </a:p>
          <a:p>
            <a:r>
              <a:rPr lang="en-US" sz="1150" dirty="0">
                <a:solidFill>
                  <a:srgbClr val="1D366C"/>
                </a:solidFill>
              </a:rPr>
              <a:t>       navigation</a:t>
            </a:r>
          </a:p>
          <a:p>
            <a:endParaRPr lang="en-US" sz="600" dirty="0">
              <a:solidFill>
                <a:srgbClr val="1D366C"/>
              </a:solidFill>
            </a:endParaRPr>
          </a:p>
          <a:p>
            <a:pPr marL="228600" indent="-228600">
              <a:buAutoNum type="arabicPeriod" startAt="6"/>
            </a:pPr>
            <a:r>
              <a:rPr lang="en-US" sz="1200" b="1" dirty="0">
                <a:solidFill>
                  <a:srgbClr val="1D366C"/>
                </a:solidFill>
              </a:rPr>
              <a:t>ATTRACTIVE NYLON MESH TOTE</a:t>
            </a:r>
          </a:p>
          <a:p>
            <a:r>
              <a:rPr lang="en-US" sz="1150" dirty="0">
                <a:solidFill>
                  <a:srgbClr val="1D366C"/>
                </a:solidFill>
              </a:rPr>
              <a:t>      is attractive and detachable</a:t>
            </a:r>
          </a:p>
        </p:txBody>
      </p:sp>
      <p:pic>
        <p:nvPicPr>
          <p:cNvPr id="7" name="Picture 6">
            <a:extLst>
              <a:ext uri="{FF2B5EF4-FFF2-40B4-BE49-F238E27FC236}">
                <a16:creationId xmlns:a16="http://schemas.microsoft.com/office/drawing/2014/main" id="{55085A5D-24E3-4D56-94BB-7983491EB93B}"/>
              </a:ext>
            </a:extLst>
          </p:cNvPr>
          <p:cNvPicPr>
            <a:picLocks noChangeAspect="1"/>
          </p:cNvPicPr>
          <p:nvPr/>
        </p:nvPicPr>
        <p:blipFill>
          <a:blip r:embed="rId3"/>
          <a:stretch>
            <a:fillRect/>
          </a:stretch>
        </p:blipFill>
        <p:spPr>
          <a:xfrm>
            <a:off x="2727414" y="3083953"/>
            <a:ext cx="1993017" cy="1858457"/>
          </a:xfrm>
          <a:prstGeom prst="rect">
            <a:avLst/>
          </a:prstGeom>
          <a:ln w="12700">
            <a:solidFill>
              <a:srgbClr val="20366F"/>
            </a:solidFill>
          </a:ln>
        </p:spPr>
      </p:pic>
      <p:pic>
        <p:nvPicPr>
          <p:cNvPr id="8" name="Picture 7">
            <a:extLst>
              <a:ext uri="{FF2B5EF4-FFF2-40B4-BE49-F238E27FC236}">
                <a16:creationId xmlns:a16="http://schemas.microsoft.com/office/drawing/2014/main" id="{3C40E05E-485D-4B52-B08D-A1A27C3BBD41}"/>
              </a:ext>
            </a:extLst>
          </p:cNvPr>
          <p:cNvPicPr>
            <a:picLocks noChangeAspect="1"/>
          </p:cNvPicPr>
          <p:nvPr/>
        </p:nvPicPr>
        <p:blipFill>
          <a:blip r:embed="rId4"/>
          <a:stretch>
            <a:fillRect/>
          </a:stretch>
        </p:blipFill>
        <p:spPr>
          <a:xfrm>
            <a:off x="2727414" y="5216890"/>
            <a:ext cx="1993018" cy="1858073"/>
          </a:xfrm>
          <a:prstGeom prst="rect">
            <a:avLst/>
          </a:prstGeom>
        </p:spPr>
      </p:pic>
      <p:pic>
        <p:nvPicPr>
          <p:cNvPr id="10" name="Picture 9">
            <a:extLst>
              <a:ext uri="{FF2B5EF4-FFF2-40B4-BE49-F238E27FC236}">
                <a16:creationId xmlns:a16="http://schemas.microsoft.com/office/drawing/2014/main" id="{3A478191-DD84-4C0A-ADF3-E7B3867DF481}"/>
              </a:ext>
            </a:extLst>
          </p:cNvPr>
          <p:cNvPicPr>
            <a:picLocks noChangeAspect="1"/>
          </p:cNvPicPr>
          <p:nvPr/>
        </p:nvPicPr>
        <p:blipFill>
          <a:blip r:embed="rId5"/>
          <a:stretch>
            <a:fillRect/>
          </a:stretch>
        </p:blipFill>
        <p:spPr>
          <a:xfrm>
            <a:off x="2731180" y="1046770"/>
            <a:ext cx="1989251" cy="1871873"/>
          </a:xfrm>
          <a:prstGeom prst="rect">
            <a:avLst/>
          </a:prstGeom>
          <a:ln w="28575">
            <a:solidFill>
              <a:srgbClr val="20366F"/>
            </a:solidFill>
          </a:ln>
        </p:spPr>
      </p:pic>
      <p:sp>
        <p:nvSpPr>
          <p:cNvPr id="13" name="TextBox 12">
            <a:extLst>
              <a:ext uri="{FF2B5EF4-FFF2-40B4-BE49-F238E27FC236}">
                <a16:creationId xmlns:a16="http://schemas.microsoft.com/office/drawing/2014/main" id="{7A0FC1E0-0055-43C5-B82D-610253AA8E2F}"/>
              </a:ext>
            </a:extLst>
          </p:cNvPr>
          <p:cNvSpPr txBox="1"/>
          <p:nvPr/>
        </p:nvSpPr>
        <p:spPr>
          <a:xfrm>
            <a:off x="5030002" y="3539629"/>
            <a:ext cx="415498"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①</a:t>
            </a:r>
            <a:endParaRPr lang="en-US" b="1" dirty="0">
              <a:solidFill>
                <a:srgbClr val="FF0000"/>
              </a:solidFill>
            </a:endParaRPr>
          </a:p>
        </p:txBody>
      </p:sp>
      <p:sp>
        <p:nvSpPr>
          <p:cNvPr id="14" name="TextBox 13">
            <a:extLst>
              <a:ext uri="{FF2B5EF4-FFF2-40B4-BE49-F238E27FC236}">
                <a16:creationId xmlns:a16="http://schemas.microsoft.com/office/drawing/2014/main" id="{D57E7EF8-8AE3-4BF5-A935-17FEC7A74D3B}"/>
              </a:ext>
            </a:extLst>
          </p:cNvPr>
          <p:cNvSpPr txBox="1"/>
          <p:nvPr/>
        </p:nvSpPr>
        <p:spPr>
          <a:xfrm>
            <a:off x="4820649" y="5278726"/>
            <a:ext cx="417102"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②</a:t>
            </a:r>
            <a:endParaRPr lang="en-US" b="1" dirty="0">
              <a:solidFill>
                <a:srgbClr val="FF0000"/>
              </a:solidFill>
            </a:endParaRPr>
          </a:p>
        </p:txBody>
      </p:sp>
      <p:sp>
        <p:nvSpPr>
          <p:cNvPr id="15" name="TextBox 14">
            <a:extLst>
              <a:ext uri="{FF2B5EF4-FFF2-40B4-BE49-F238E27FC236}">
                <a16:creationId xmlns:a16="http://schemas.microsoft.com/office/drawing/2014/main" id="{B0F35F92-F7D4-4C92-AC2C-156F18C90BCB}"/>
              </a:ext>
            </a:extLst>
          </p:cNvPr>
          <p:cNvSpPr txBox="1"/>
          <p:nvPr/>
        </p:nvSpPr>
        <p:spPr>
          <a:xfrm>
            <a:off x="3428166" y="2554864"/>
            <a:ext cx="417102"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③</a:t>
            </a:r>
            <a:endParaRPr lang="en-US" b="1" dirty="0">
              <a:solidFill>
                <a:srgbClr val="FF0000"/>
              </a:solidFill>
            </a:endParaRPr>
          </a:p>
        </p:txBody>
      </p:sp>
      <p:sp>
        <p:nvSpPr>
          <p:cNvPr id="18" name="TextBox 17">
            <a:extLst>
              <a:ext uri="{FF2B5EF4-FFF2-40B4-BE49-F238E27FC236}">
                <a16:creationId xmlns:a16="http://schemas.microsoft.com/office/drawing/2014/main" id="{3FA1E272-0999-412A-8582-A964FB7F2DF0}"/>
              </a:ext>
            </a:extLst>
          </p:cNvPr>
          <p:cNvSpPr txBox="1"/>
          <p:nvPr/>
        </p:nvSpPr>
        <p:spPr>
          <a:xfrm>
            <a:off x="9028626" y="3170297"/>
            <a:ext cx="417102"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⑥</a:t>
            </a:r>
            <a:endParaRPr lang="en-US" b="1" dirty="0">
              <a:solidFill>
                <a:srgbClr val="FF0000"/>
              </a:solidFill>
            </a:endParaRPr>
          </a:p>
        </p:txBody>
      </p:sp>
      <p:sp>
        <p:nvSpPr>
          <p:cNvPr id="23" name="TextBox 22">
            <a:extLst>
              <a:ext uri="{FF2B5EF4-FFF2-40B4-BE49-F238E27FC236}">
                <a16:creationId xmlns:a16="http://schemas.microsoft.com/office/drawing/2014/main" id="{61C20FC3-C771-491D-BCD6-AB14D8E6E916}"/>
              </a:ext>
            </a:extLst>
          </p:cNvPr>
          <p:cNvSpPr txBox="1"/>
          <p:nvPr/>
        </p:nvSpPr>
        <p:spPr>
          <a:xfrm>
            <a:off x="5021424" y="2309008"/>
            <a:ext cx="417102"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③</a:t>
            </a:r>
            <a:endParaRPr lang="en-US" b="1" dirty="0">
              <a:solidFill>
                <a:srgbClr val="FF0000"/>
              </a:solidFill>
            </a:endParaRPr>
          </a:p>
        </p:txBody>
      </p:sp>
      <p:sp>
        <p:nvSpPr>
          <p:cNvPr id="24" name="TextBox 23">
            <a:extLst>
              <a:ext uri="{FF2B5EF4-FFF2-40B4-BE49-F238E27FC236}">
                <a16:creationId xmlns:a16="http://schemas.microsoft.com/office/drawing/2014/main" id="{3CE40E75-6387-44A0-AEFF-563F651E767C}"/>
              </a:ext>
            </a:extLst>
          </p:cNvPr>
          <p:cNvSpPr txBox="1"/>
          <p:nvPr/>
        </p:nvSpPr>
        <p:spPr>
          <a:xfrm>
            <a:off x="3385864" y="1982706"/>
            <a:ext cx="527709"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④a</a:t>
            </a:r>
            <a:endParaRPr lang="en-US" b="1" dirty="0">
              <a:solidFill>
                <a:srgbClr val="FF0000"/>
              </a:solidFill>
            </a:endParaRPr>
          </a:p>
        </p:txBody>
      </p:sp>
      <p:sp>
        <p:nvSpPr>
          <p:cNvPr id="26" name="TextBox 25">
            <a:extLst>
              <a:ext uri="{FF2B5EF4-FFF2-40B4-BE49-F238E27FC236}">
                <a16:creationId xmlns:a16="http://schemas.microsoft.com/office/drawing/2014/main" id="{5EC2E9A8-9CA6-4915-9EF1-420CE1F9CD4E}"/>
              </a:ext>
            </a:extLst>
          </p:cNvPr>
          <p:cNvSpPr txBox="1"/>
          <p:nvPr/>
        </p:nvSpPr>
        <p:spPr>
          <a:xfrm>
            <a:off x="3265259" y="2191085"/>
            <a:ext cx="532518"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④b</a:t>
            </a:r>
            <a:endParaRPr lang="en-US" b="1" dirty="0">
              <a:solidFill>
                <a:srgbClr val="FF0000"/>
              </a:solidFill>
            </a:endParaRPr>
          </a:p>
        </p:txBody>
      </p:sp>
      <p:sp>
        <p:nvSpPr>
          <p:cNvPr id="28" name="TextBox 27">
            <a:extLst>
              <a:ext uri="{FF2B5EF4-FFF2-40B4-BE49-F238E27FC236}">
                <a16:creationId xmlns:a16="http://schemas.microsoft.com/office/drawing/2014/main" id="{5593F29C-AA30-46CC-8066-7890497D4F6A}"/>
              </a:ext>
            </a:extLst>
          </p:cNvPr>
          <p:cNvSpPr txBox="1"/>
          <p:nvPr/>
        </p:nvSpPr>
        <p:spPr>
          <a:xfrm>
            <a:off x="3083368" y="3643849"/>
            <a:ext cx="534121"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④c</a:t>
            </a:r>
            <a:endParaRPr lang="en-US" b="1" dirty="0">
              <a:solidFill>
                <a:srgbClr val="FF0000"/>
              </a:solidFill>
            </a:endParaRPr>
          </a:p>
        </p:txBody>
      </p:sp>
      <p:sp>
        <p:nvSpPr>
          <p:cNvPr id="29" name="TextBox 28">
            <a:extLst>
              <a:ext uri="{FF2B5EF4-FFF2-40B4-BE49-F238E27FC236}">
                <a16:creationId xmlns:a16="http://schemas.microsoft.com/office/drawing/2014/main" id="{1B7D9E69-3E96-4A8E-9234-DBBAB01A0F68}"/>
              </a:ext>
            </a:extLst>
          </p:cNvPr>
          <p:cNvSpPr txBox="1"/>
          <p:nvPr/>
        </p:nvSpPr>
        <p:spPr>
          <a:xfrm>
            <a:off x="2843767" y="5453600"/>
            <a:ext cx="417102"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⑤</a:t>
            </a:r>
            <a:endParaRPr lang="en-US" b="1" dirty="0">
              <a:solidFill>
                <a:srgbClr val="FF0000"/>
              </a:solidFill>
            </a:endParaRPr>
          </a:p>
        </p:txBody>
      </p:sp>
      <p:sp>
        <p:nvSpPr>
          <p:cNvPr id="19" name="TextBox 18">
            <a:extLst>
              <a:ext uri="{FF2B5EF4-FFF2-40B4-BE49-F238E27FC236}">
                <a16:creationId xmlns:a16="http://schemas.microsoft.com/office/drawing/2014/main" id="{DBB3AD3D-D864-47BD-A3BC-710FA2CB884F}"/>
              </a:ext>
            </a:extLst>
          </p:cNvPr>
          <p:cNvSpPr txBox="1"/>
          <p:nvPr/>
        </p:nvSpPr>
        <p:spPr>
          <a:xfrm>
            <a:off x="3913573" y="3780089"/>
            <a:ext cx="534121"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④d</a:t>
            </a:r>
            <a:endParaRPr lang="en-US" b="1" dirty="0">
              <a:solidFill>
                <a:srgbClr val="FF0000"/>
              </a:solidFill>
            </a:endParaRPr>
          </a:p>
        </p:txBody>
      </p:sp>
      <p:sp>
        <p:nvSpPr>
          <p:cNvPr id="20" name="TextBox 19">
            <a:extLst>
              <a:ext uri="{FF2B5EF4-FFF2-40B4-BE49-F238E27FC236}">
                <a16:creationId xmlns:a16="http://schemas.microsoft.com/office/drawing/2014/main" id="{01346AF5-2545-4905-970D-0B5D65B28698}"/>
              </a:ext>
            </a:extLst>
          </p:cNvPr>
          <p:cNvSpPr txBox="1"/>
          <p:nvPr/>
        </p:nvSpPr>
        <p:spPr>
          <a:xfrm>
            <a:off x="3986459" y="3502653"/>
            <a:ext cx="532518" cy="369332"/>
          </a:xfrm>
          <a:prstGeom prst="rect">
            <a:avLst/>
          </a:prstGeom>
          <a:noFill/>
        </p:spPr>
        <p:txBody>
          <a:bodyPr wrap="none" rtlCol="0">
            <a:spAutoFit/>
          </a:bodyPr>
          <a:lstStyle/>
          <a:p>
            <a:r>
              <a:rPr lang="en-US" b="1" dirty="0">
                <a:solidFill>
                  <a:srgbClr val="FF0000"/>
                </a:solidFill>
                <a:latin typeface="MS UI Gothic" panose="020B0600070205080204" pitchFamily="34" charset="-128"/>
                <a:ea typeface="MS UI Gothic" panose="020B0600070205080204" pitchFamily="34" charset="-128"/>
              </a:rPr>
              <a:t>④b</a:t>
            </a:r>
            <a:endParaRPr lang="en-US" b="1" dirty="0">
              <a:solidFill>
                <a:srgbClr val="FF0000"/>
              </a:solidFill>
            </a:endParaRPr>
          </a:p>
        </p:txBody>
      </p:sp>
      <p:pic>
        <p:nvPicPr>
          <p:cNvPr id="21" name="Picture 20">
            <a:extLst>
              <a:ext uri="{FF2B5EF4-FFF2-40B4-BE49-F238E27FC236}">
                <a16:creationId xmlns:a16="http://schemas.microsoft.com/office/drawing/2014/main" id="{A8D30213-E4C6-4467-970A-618E1B1B9A82}"/>
              </a:ext>
            </a:extLst>
          </p:cNvPr>
          <p:cNvPicPr>
            <a:picLocks noChangeAspect="1"/>
          </p:cNvPicPr>
          <p:nvPr/>
        </p:nvPicPr>
        <p:blipFill>
          <a:blip r:embed="rId6"/>
          <a:stretch>
            <a:fillRect/>
          </a:stretch>
        </p:blipFill>
        <p:spPr>
          <a:xfrm>
            <a:off x="5832822" y="6591300"/>
            <a:ext cx="2330568" cy="1007203"/>
          </a:xfrm>
          <a:prstGeom prst="rect">
            <a:avLst/>
          </a:prstGeom>
        </p:spPr>
      </p:pic>
    </p:spTree>
    <p:extLst>
      <p:ext uri="{BB962C8B-B14F-4D97-AF65-F5344CB8AC3E}">
        <p14:creationId xmlns:p14="http://schemas.microsoft.com/office/powerpoint/2010/main" val="196529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C9C867-C213-4CDF-A114-335B28D17F85}"/>
              </a:ext>
            </a:extLst>
          </p:cNvPr>
          <p:cNvSpPr>
            <a:spLocks noGrp="1"/>
          </p:cNvSpPr>
          <p:nvPr>
            <p:ph type="sldNum" sz="quarter" idx="12"/>
          </p:nvPr>
        </p:nvSpPr>
        <p:spPr/>
        <p:txBody>
          <a:bodyPr/>
          <a:lstStyle/>
          <a:p>
            <a:fld id="{65D48C5F-468E-4FF8-838C-E56FC3B5D188}" type="slidenum">
              <a:rPr lang="en-US" smtClean="0"/>
              <a:t>4</a:t>
            </a:fld>
            <a:endParaRPr lang="en-US" dirty="0"/>
          </a:p>
        </p:txBody>
      </p:sp>
      <p:graphicFrame>
        <p:nvGraphicFramePr>
          <p:cNvPr id="3" name="Table 3">
            <a:extLst>
              <a:ext uri="{FF2B5EF4-FFF2-40B4-BE49-F238E27FC236}">
                <a16:creationId xmlns:a16="http://schemas.microsoft.com/office/drawing/2014/main" id="{75896D7E-E7F8-403F-8E28-F96E60CC96CD}"/>
              </a:ext>
            </a:extLst>
          </p:cNvPr>
          <p:cNvGraphicFramePr>
            <a:graphicFrameLocks noGrp="1"/>
          </p:cNvGraphicFramePr>
          <p:nvPr>
            <p:extLst>
              <p:ext uri="{D42A27DB-BD31-4B8C-83A1-F6EECF244321}">
                <p14:modId xmlns:p14="http://schemas.microsoft.com/office/powerpoint/2010/main" val="2569772769"/>
              </p:ext>
            </p:extLst>
          </p:nvPr>
        </p:nvGraphicFramePr>
        <p:xfrm>
          <a:off x="335178" y="2310517"/>
          <a:ext cx="9388043" cy="5217132"/>
        </p:xfrm>
        <a:graphic>
          <a:graphicData uri="http://schemas.openxmlformats.org/drawingml/2006/table">
            <a:tbl>
              <a:tblPr firstRow="1" bandRow="1">
                <a:tableStyleId>{5C22544A-7EE6-4342-B048-85BDC9FD1C3A}</a:tableStyleId>
              </a:tblPr>
              <a:tblGrid>
                <a:gridCol w="2456611">
                  <a:extLst>
                    <a:ext uri="{9D8B030D-6E8A-4147-A177-3AD203B41FA5}">
                      <a16:colId xmlns:a16="http://schemas.microsoft.com/office/drawing/2014/main" val="102645237"/>
                    </a:ext>
                  </a:extLst>
                </a:gridCol>
                <a:gridCol w="1732858">
                  <a:extLst>
                    <a:ext uri="{9D8B030D-6E8A-4147-A177-3AD203B41FA5}">
                      <a16:colId xmlns:a16="http://schemas.microsoft.com/office/drawing/2014/main" val="2479415435"/>
                    </a:ext>
                  </a:extLst>
                </a:gridCol>
                <a:gridCol w="1732858">
                  <a:extLst>
                    <a:ext uri="{9D8B030D-6E8A-4147-A177-3AD203B41FA5}">
                      <a16:colId xmlns:a16="http://schemas.microsoft.com/office/drawing/2014/main" val="3010038449"/>
                    </a:ext>
                  </a:extLst>
                </a:gridCol>
                <a:gridCol w="1732858">
                  <a:extLst>
                    <a:ext uri="{9D8B030D-6E8A-4147-A177-3AD203B41FA5}">
                      <a16:colId xmlns:a16="http://schemas.microsoft.com/office/drawing/2014/main" val="2891491145"/>
                    </a:ext>
                  </a:extLst>
                </a:gridCol>
                <a:gridCol w="1732858">
                  <a:extLst>
                    <a:ext uri="{9D8B030D-6E8A-4147-A177-3AD203B41FA5}">
                      <a16:colId xmlns:a16="http://schemas.microsoft.com/office/drawing/2014/main" val="542732885"/>
                    </a:ext>
                  </a:extLst>
                </a:gridCol>
              </a:tblGrid>
              <a:tr h="396320">
                <a:tc>
                  <a:txBody>
                    <a:bodyPr/>
                    <a:lstStyle/>
                    <a:p>
                      <a:r>
                        <a:rPr lang="en-US" sz="1600" dirty="0"/>
                        <a:t>Specification</a:t>
                      </a:r>
                    </a:p>
                  </a:txBody>
                  <a:tcPr/>
                </a:tc>
                <a:tc>
                  <a:txBody>
                    <a:bodyPr/>
                    <a:lstStyle/>
                    <a:p>
                      <a:pPr algn="ctr"/>
                      <a:r>
                        <a:rPr lang="en-US" sz="1600" dirty="0"/>
                        <a:t>ProBasics Voyager</a:t>
                      </a:r>
                    </a:p>
                  </a:txBody>
                  <a:tcPr/>
                </a:tc>
                <a:tc>
                  <a:txBody>
                    <a:bodyPr/>
                    <a:lstStyle/>
                    <a:p>
                      <a:pPr algn="ctr"/>
                      <a:r>
                        <a:rPr lang="en-US" sz="1600" dirty="0"/>
                        <a:t>Drive Nitro</a:t>
                      </a:r>
                    </a:p>
                  </a:txBody>
                  <a:tcPr/>
                </a:tc>
                <a:tc>
                  <a:txBody>
                    <a:bodyPr/>
                    <a:lstStyle/>
                    <a:p>
                      <a:pPr algn="ctr"/>
                      <a:r>
                        <a:rPr lang="en-US" sz="1600" dirty="0"/>
                        <a:t>Lifestyles Venture</a:t>
                      </a:r>
                    </a:p>
                  </a:txBody>
                  <a:tcPr/>
                </a:tc>
                <a:tc>
                  <a:txBody>
                    <a:bodyPr/>
                    <a:lstStyle/>
                    <a:p>
                      <a:pPr algn="ctr"/>
                      <a:r>
                        <a:rPr lang="en-US" sz="1600" dirty="0"/>
                        <a:t>Nova Forté</a:t>
                      </a:r>
                    </a:p>
                  </a:txBody>
                  <a:tcPr/>
                </a:tc>
                <a:extLst>
                  <a:ext uri="{0D108BD9-81ED-4DB2-BD59-A6C34878D82A}">
                    <a16:rowId xmlns:a16="http://schemas.microsoft.com/office/drawing/2014/main" val="2635383879"/>
                  </a:ext>
                </a:extLst>
              </a:tr>
              <a:tr h="396320">
                <a:tc>
                  <a:txBody>
                    <a:bodyPr/>
                    <a:lstStyle/>
                    <a:p>
                      <a:r>
                        <a:rPr lang="en-US" sz="1600" b="1" dirty="0">
                          <a:solidFill>
                            <a:srgbClr val="1D366C"/>
                          </a:solidFill>
                        </a:rPr>
                        <a:t>Overall Width</a:t>
                      </a:r>
                    </a:p>
                  </a:txBody>
                  <a:tcPr/>
                </a:tc>
                <a:tc>
                  <a:txBody>
                    <a:bodyPr/>
                    <a:lstStyle/>
                    <a:p>
                      <a:pPr algn="ctr"/>
                      <a:r>
                        <a:rPr lang="en-US" sz="1600" dirty="0">
                          <a:solidFill>
                            <a:srgbClr val="1D366C"/>
                          </a:solidFill>
                        </a:rPr>
                        <a:t>23.5”</a:t>
                      </a:r>
                    </a:p>
                  </a:txBody>
                  <a:tcPr/>
                </a:tc>
                <a:tc>
                  <a:txBody>
                    <a:bodyPr/>
                    <a:lstStyle/>
                    <a:p>
                      <a:pPr algn="ctr"/>
                      <a:r>
                        <a:rPr lang="en-US" sz="1600" dirty="0">
                          <a:solidFill>
                            <a:srgbClr val="1D366C"/>
                          </a:solidFill>
                        </a:rPr>
                        <a:t>23”</a:t>
                      </a:r>
                    </a:p>
                  </a:txBody>
                  <a:tcPr/>
                </a:tc>
                <a:tc>
                  <a:txBody>
                    <a:bodyPr/>
                    <a:lstStyle/>
                    <a:p>
                      <a:pPr algn="ctr"/>
                      <a:r>
                        <a:rPr lang="en-US" sz="1600" dirty="0">
                          <a:solidFill>
                            <a:srgbClr val="1D366C"/>
                          </a:solidFill>
                        </a:rPr>
                        <a:t>24.5”</a:t>
                      </a:r>
                    </a:p>
                  </a:txBody>
                  <a:tcPr/>
                </a:tc>
                <a:tc>
                  <a:txBody>
                    <a:bodyPr/>
                    <a:lstStyle/>
                    <a:p>
                      <a:pPr algn="ctr"/>
                      <a:r>
                        <a:rPr lang="en-US" sz="1600" dirty="0">
                          <a:solidFill>
                            <a:srgbClr val="1D366C"/>
                          </a:solidFill>
                        </a:rPr>
                        <a:t>23”</a:t>
                      </a:r>
                    </a:p>
                  </a:txBody>
                  <a:tcPr/>
                </a:tc>
                <a:extLst>
                  <a:ext uri="{0D108BD9-81ED-4DB2-BD59-A6C34878D82A}">
                    <a16:rowId xmlns:a16="http://schemas.microsoft.com/office/drawing/2014/main" val="1605908404"/>
                  </a:ext>
                </a:extLst>
              </a:tr>
              <a:tr h="396320">
                <a:tc>
                  <a:txBody>
                    <a:bodyPr/>
                    <a:lstStyle/>
                    <a:p>
                      <a:r>
                        <a:rPr lang="en-US" sz="1600" b="1" dirty="0">
                          <a:solidFill>
                            <a:srgbClr val="1D366C"/>
                          </a:solidFill>
                        </a:rPr>
                        <a:t>Width between Handles</a:t>
                      </a:r>
                    </a:p>
                  </a:txBody>
                  <a:tcPr/>
                </a:tc>
                <a:tc>
                  <a:txBody>
                    <a:bodyPr/>
                    <a:lstStyle/>
                    <a:p>
                      <a:pPr algn="ctr"/>
                      <a:r>
                        <a:rPr lang="en-US" sz="1600" dirty="0">
                          <a:solidFill>
                            <a:srgbClr val="1D366C"/>
                          </a:solidFill>
                        </a:rPr>
                        <a:t>20.25”</a:t>
                      </a:r>
                    </a:p>
                  </a:txBody>
                  <a:tcPr/>
                </a:tc>
                <a:tc>
                  <a:txBody>
                    <a:bodyPr/>
                    <a:lstStyle/>
                    <a:p>
                      <a:pPr algn="ctr"/>
                      <a:r>
                        <a:rPr lang="en-US" sz="1600" dirty="0">
                          <a:solidFill>
                            <a:srgbClr val="1D366C"/>
                          </a:solidFill>
                        </a:rPr>
                        <a:t>N/A</a:t>
                      </a:r>
                    </a:p>
                  </a:txBody>
                  <a:tcPr/>
                </a:tc>
                <a:tc>
                  <a:txBody>
                    <a:bodyPr/>
                    <a:lstStyle/>
                    <a:p>
                      <a:pPr algn="ctr"/>
                      <a:r>
                        <a:rPr lang="en-US" sz="1600" dirty="0">
                          <a:solidFill>
                            <a:srgbClr val="1D366C"/>
                          </a:solidFill>
                        </a:rPr>
                        <a:t>18.25”</a:t>
                      </a:r>
                    </a:p>
                  </a:txBody>
                  <a:tcPr/>
                </a:tc>
                <a:tc>
                  <a:txBody>
                    <a:bodyPr/>
                    <a:lstStyle/>
                    <a:p>
                      <a:pPr algn="ctr"/>
                      <a:r>
                        <a:rPr lang="en-US" sz="1600" dirty="0">
                          <a:solidFill>
                            <a:srgbClr val="1D366C"/>
                          </a:solidFill>
                        </a:rPr>
                        <a:t>16.25”</a:t>
                      </a:r>
                    </a:p>
                  </a:txBody>
                  <a:tcPr/>
                </a:tc>
                <a:extLst>
                  <a:ext uri="{0D108BD9-81ED-4DB2-BD59-A6C34878D82A}">
                    <a16:rowId xmlns:a16="http://schemas.microsoft.com/office/drawing/2014/main" val="1781043511"/>
                  </a:ext>
                </a:extLst>
              </a:tr>
              <a:tr h="396320">
                <a:tc>
                  <a:txBody>
                    <a:bodyPr/>
                    <a:lstStyle/>
                    <a:p>
                      <a:r>
                        <a:rPr lang="en-US" sz="1600" b="1" dirty="0">
                          <a:solidFill>
                            <a:srgbClr val="1D366C"/>
                          </a:solidFill>
                        </a:rPr>
                        <a:t>Seat Dimensions</a:t>
                      </a:r>
                    </a:p>
                  </a:txBody>
                  <a:tcPr/>
                </a:tc>
                <a:tc>
                  <a:txBody>
                    <a:bodyPr/>
                    <a:lstStyle/>
                    <a:p>
                      <a:pPr algn="ctr"/>
                      <a:r>
                        <a:rPr lang="en-US" sz="1600" dirty="0">
                          <a:solidFill>
                            <a:srgbClr val="1D366C"/>
                          </a:solidFill>
                        </a:rPr>
                        <a:t>18” x 10”</a:t>
                      </a:r>
                    </a:p>
                  </a:txBody>
                  <a:tcPr/>
                </a:tc>
                <a:tc>
                  <a:txBody>
                    <a:bodyPr/>
                    <a:lstStyle/>
                    <a:p>
                      <a:pPr algn="ctr"/>
                      <a:r>
                        <a:rPr lang="en-US" sz="1600" dirty="0">
                          <a:solidFill>
                            <a:srgbClr val="1D366C"/>
                          </a:solidFill>
                        </a:rPr>
                        <a:t>18” x 10”</a:t>
                      </a:r>
                    </a:p>
                  </a:txBody>
                  <a:tcPr/>
                </a:tc>
                <a:tc>
                  <a:txBody>
                    <a:bodyPr/>
                    <a:lstStyle/>
                    <a:p>
                      <a:pPr algn="ctr"/>
                      <a:r>
                        <a:rPr lang="en-US" sz="1600" dirty="0">
                          <a:solidFill>
                            <a:srgbClr val="1D366C"/>
                          </a:solidFill>
                        </a:rPr>
                        <a:t>18.75”x 10.5”</a:t>
                      </a:r>
                    </a:p>
                  </a:txBody>
                  <a:tcPr/>
                </a:tc>
                <a:tc>
                  <a:txBody>
                    <a:bodyPr/>
                    <a:lstStyle/>
                    <a:p>
                      <a:pPr algn="ctr"/>
                      <a:r>
                        <a:rPr lang="en-US" sz="1600" dirty="0">
                          <a:solidFill>
                            <a:srgbClr val="1D366C"/>
                          </a:solidFill>
                        </a:rPr>
                        <a:t>15” x 9”</a:t>
                      </a:r>
                    </a:p>
                  </a:txBody>
                  <a:tcPr/>
                </a:tc>
                <a:extLst>
                  <a:ext uri="{0D108BD9-81ED-4DB2-BD59-A6C34878D82A}">
                    <a16:rowId xmlns:a16="http://schemas.microsoft.com/office/drawing/2014/main" val="892991617"/>
                  </a:ext>
                </a:extLst>
              </a:tr>
              <a:tr h="396320">
                <a:tc>
                  <a:txBody>
                    <a:bodyPr/>
                    <a:lstStyle/>
                    <a:p>
                      <a:r>
                        <a:rPr lang="en-US" sz="1600" b="1" dirty="0">
                          <a:solidFill>
                            <a:srgbClr val="1D366C"/>
                          </a:solidFill>
                        </a:rPr>
                        <a:t>Seat to Floor Height</a:t>
                      </a:r>
                    </a:p>
                  </a:txBody>
                  <a:tcPr/>
                </a:tc>
                <a:tc>
                  <a:txBody>
                    <a:bodyPr/>
                    <a:lstStyle/>
                    <a:p>
                      <a:pPr algn="ctr"/>
                      <a:r>
                        <a:rPr lang="en-US" sz="1600" dirty="0">
                          <a:solidFill>
                            <a:srgbClr val="1D366C"/>
                          </a:solidFill>
                        </a:rPr>
                        <a:t>21” - 24”</a:t>
                      </a:r>
                    </a:p>
                  </a:txBody>
                  <a:tcPr/>
                </a:tc>
                <a:tc>
                  <a:txBody>
                    <a:bodyPr/>
                    <a:lstStyle/>
                    <a:p>
                      <a:pPr algn="ctr"/>
                      <a:r>
                        <a:rPr lang="en-US" sz="1600" dirty="0">
                          <a:solidFill>
                            <a:srgbClr val="1D366C"/>
                          </a:solidFill>
                        </a:rPr>
                        <a:t>20.5”</a:t>
                      </a:r>
                    </a:p>
                  </a:txBody>
                  <a:tcPr/>
                </a:tc>
                <a:tc>
                  <a:txBody>
                    <a:bodyPr/>
                    <a:lstStyle/>
                    <a:p>
                      <a:pPr algn="ctr"/>
                      <a:r>
                        <a:rPr lang="en-US" sz="1600" dirty="0">
                          <a:solidFill>
                            <a:srgbClr val="1D366C"/>
                          </a:solidFill>
                        </a:rPr>
                        <a:t>21.5”</a:t>
                      </a:r>
                    </a:p>
                  </a:txBody>
                  <a:tcPr/>
                </a:tc>
                <a:tc>
                  <a:txBody>
                    <a:bodyPr/>
                    <a:lstStyle/>
                    <a:p>
                      <a:pPr algn="ctr"/>
                      <a:r>
                        <a:rPr lang="en-US" sz="1600" dirty="0">
                          <a:solidFill>
                            <a:srgbClr val="1D366C"/>
                          </a:solidFill>
                        </a:rPr>
                        <a:t>20.5”</a:t>
                      </a:r>
                    </a:p>
                  </a:txBody>
                  <a:tcPr/>
                </a:tc>
                <a:extLst>
                  <a:ext uri="{0D108BD9-81ED-4DB2-BD59-A6C34878D82A}">
                    <a16:rowId xmlns:a16="http://schemas.microsoft.com/office/drawing/2014/main" val="491804117"/>
                  </a:ext>
                </a:extLst>
              </a:tr>
              <a:tr h="396320">
                <a:tc>
                  <a:txBody>
                    <a:bodyPr/>
                    <a:lstStyle/>
                    <a:p>
                      <a:r>
                        <a:rPr lang="en-US" sz="1600" b="1" dirty="0">
                          <a:solidFill>
                            <a:srgbClr val="1D366C"/>
                          </a:solidFill>
                        </a:rPr>
                        <a:t>Adjustable Handle Height</a:t>
                      </a:r>
                    </a:p>
                  </a:txBody>
                  <a:tcPr/>
                </a:tc>
                <a:tc>
                  <a:txBody>
                    <a:bodyPr/>
                    <a:lstStyle/>
                    <a:p>
                      <a:pPr algn="ctr"/>
                      <a:r>
                        <a:rPr lang="en-US" sz="1600" dirty="0">
                          <a:solidFill>
                            <a:srgbClr val="1D366C"/>
                          </a:solidFill>
                        </a:rPr>
                        <a:t>35”- 42.5”</a:t>
                      </a:r>
                    </a:p>
                  </a:txBody>
                  <a:tcPr/>
                </a:tc>
                <a:tc>
                  <a:txBody>
                    <a:bodyPr/>
                    <a:lstStyle/>
                    <a:p>
                      <a:pPr algn="ctr"/>
                      <a:r>
                        <a:rPr lang="en-US" sz="1600" dirty="0">
                          <a:solidFill>
                            <a:srgbClr val="1D366C"/>
                          </a:solidFill>
                        </a:rPr>
                        <a:t>33.5”- 38.25”</a:t>
                      </a:r>
                    </a:p>
                  </a:txBody>
                  <a:tcPr/>
                </a:tc>
                <a:tc>
                  <a:txBody>
                    <a:bodyPr/>
                    <a:lstStyle/>
                    <a:p>
                      <a:pPr algn="ctr"/>
                      <a:r>
                        <a:rPr lang="en-US" sz="1600" dirty="0">
                          <a:solidFill>
                            <a:srgbClr val="1D366C"/>
                          </a:solidFill>
                        </a:rPr>
                        <a:t>33”- 38”</a:t>
                      </a:r>
                    </a:p>
                  </a:txBody>
                  <a:tcPr/>
                </a:tc>
                <a:tc>
                  <a:txBody>
                    <a:bodyPr/>
                    <a:lstStyle/>
                    <a:p>
                      <a:pPr algn="ctr"/>
                      <a:r>
                        <a:rPr lang="en-US" sz="1600" dirty="0">
                          <a:solidFill>
                            <a:srgbClr val="1D366C"/>
                          </a:solidFill>
                        </a:rPr>
                        <a:t>30” to 34”</a:t>
                      </a:r>
                    </a:p>
                  </a:txBody>
                  <a:tcPr/>
                </a:tc>
                <a:extLst>
                  <a:ext uri="{0D108BD9-81ED-4DB2-BD59-A6C34878D82A}">
                    <a16:rowId xmlns:a16="http://schemas.microsoft.com/office/drawing/2014/main" val="3188415251"/>
                  </a:ext>
                </a:extLst>
              </a:tr>
              <a:tr h="458342">
                <a:tc>
                  <a:txBody>
                    <a:bodyPr/>
                    <a:lstStyle/>
                    <a:p>
                      <a:r>
                        <a:rPr lang="en-US" sz="1600" b="1" dirty="0">
                          <a:solidFill>
                            <a:srgbClr val="1D366C"/>
                          </a:solidFill>
                        </a:rPr>
                        <a:t>Weight Capacity</a:t>
                      </a:r>
                    </a:p>
                  </a:txBody>
                  <a:tcPr/>
                </a:tc>
                <a:tc>
                  <a:txBody>
                    <a:bodyPr/>
                    <a:lstStyle/>
                    <a:p>
                      <a:pPr algn="ctr"/>
                      <a:r>
                        <a:rPr lang="en-US" sz="1600" dirty="0">
                          <a:solidFill>
                            <a:srgbClr val="1D366C"/>
                          </a:solidFill>
                        </a:rPr>
                        <a:t>300 lbs</a:t>
                      </a:r>
                    </a:p>
                  </a:txBody>
                  <a:tcPr/>
                </a:tc>
                <a:tc>
                  <a:txBody>
                    <a:bodyPr/>
                    <a:lstStyle/>
                    <a:p>
                      <a:pPr algn="ctr"/>
                      <a:r>
                        <a:rPr lang="en-US" sz="1600" dirty="0">
                          <a:solidFill>
                            <a:srgbClr val="1D366C"/>
                          </a:solidFill>
                        </a:rPr>
                        <a:t>300 lbs</a:t>
                      </a:r>
                    </a:p>
                  </a:txBody>
                  <a:tcPr/>
                </a:tc>
                <a:tc>
                  <a:txBody>
                    <a:bodyPr/>
                    <a:lstStyle/>
                    <a:p>
                      <a:pPr algn="ctr"/>
                      <a:r>
                        <a:rPr lang="en-US" sz="1600" dirty="0">
                          <a:solidFill>
                            <a:srgbClr val="1D366C"/>
                          </a:solidFill>
                        </a:rPr>
                        <a:t>300 lbs</a:t>
                      </a:r>
                    </a:p>
                  </a:txBody>
                  <a:tcPr/>
                </a:tc>
                <a:tc>
                  <a:txBody>
                    <a:bodyPr/>
                    <a:lstStyle/>
                    <a:p>
                      <a:pPr algn="ctr"/>
                      <a:r>
                        <a:rPr lang="en-US" sz="1600" dirty="0">
                          <a:solidFill>
                            <a:srgbClr val="1D366C"/>
                          </a:solidFill>
                        </a:rPr>
                        <a:t>300 lbs</a:t>
                      </a:r>
                    </a:p>
                  </a:txBody>
                  <a:tcPr/>
                </a:tc>
                <a:extLst>
                  <a:ext uri="{0D108BD9-81ED-4DB2-BD59-A6C34878D82A}">
                    <a16:rowId xmlns:a16="http://schemas.microsoft.com/office/drawing/2014/main" val="1395638350"/>
                  </a:ext>
                </a:extLst>
              </a:tr>
              <a:tr h="435874">
                <a:tc>
                  <a:txBody>
                    <a:bodyPr/>
                    <a:lstStyle/>
                    <a:p>
                      <a:r>
                        <a:rPr lang="en-US" sz="1600" b="1" dirty="0">
                          <a:solidFill>
                            <a:srgbClr val="1D366C"/>
                          </a:solidFill>
                        </a:rPr>
                        <a:t>Caster Size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D366C"/>
                          </a:solidFill>
                        </a:rPr>
                        <a:t>10” front 8” rear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D366C"/>
                          </a:solidFill>
                        </a:rPr>
                        <a:t>10” front 8” rear</a:t>
                      </a:r>
                    </a:p>
                  </a:txBody>
                  <a:tcPr/>
                </a:tc>
                <a:tc>
                  <a:txBody>
                    <a:bodyPr/>
                    <a:lstStyle/>
                    <a:p>
                      <a:pPr algn="ctr"/>
                      <a:r>
                        <a:rPr lang="en-US" sz="1600" dirty="0">
                          <a:solidFill>
                            <a:srgbClr val="1D366C"/>
                          </a:solidFill>
                        </a:rPr>
                        <a:t>10” front 8” rear</a:t>
                      </a:r>
                    </a:p>
                  </a:txBody>
                  <a:tcPr/>
                </a:tc>
                <a:tc>
                  <a:txBody>
                    <a:bodyPr/>
                    <a:lstStyle/>
                    <a:p>
                      <a:pPr algn="ctr"/>
                      <a:r>
                        <a:rPr lang="en-US" sz="1600" dirty="0">
                          <a:solidFill>
                            <a:srgbClr val="1D366C"/>
                          </a:solidFill>
                        </a:rPr>
                        <a:t>8” front and rear</a:t>
                      </a:r>
                    </a:p>
                  </a:txBody>
                  <a:tcPr/>
                </a:tc>
                <a:extLst>
                  <a:ext uri="{0D108BD9-81ED-4DB2-BD59-A6C34878D82A}">
                    <a16:rowId xmlns:a16="http://schemas.microsoft.com/office/drawing/2014/main" val="3173662796"/>
                  </a:ext>
                </a:extLst>
              </a:tr>
              <a:tr h="396320">
                <a:tc>
                  <a:txBody>
                    <a:bodyPr/>
                    <a:lstStyle/>
                    <a:p>
                      <a:r>
                        <a:rPr lang="en-US" sz="1600" b="1" dirty="0">
                          <a:solidFill>
                            <a:srgbClr val="1D366C"/>
                          </a:solidFill>
                        </a:rPr>
                        <a:t>Product Weight</a:t>
                      </a:r>
                    </a:p>
                  </a:txBody>
                  <a:tcPr/>
                </a:tc>
                <a:tc>
                  <a:txBody>
                    <a:bodyPr/>
                    <a:lstStyle/>
                    <a:p>
                      <a:pPr algn="ctr"/>
                      <a:r>
                        <a:rPr lang="en-US" sz="1600" dirty="0">
                          <a:solidFill>
                            <a:srgbClr val="1D366C"/>
                          </a:solidFill>
                        </a:rPr>
                        <a:t>16.4 lbs</a:t>
                      </a:r>
                    </a:p>
                  </a:txBody>
                  <a:tcPr/>
                </a:tc>
                <a:tc>
                  <a:txBody>
                    <a:bodyPr/>
                    <a:lstStyle/>
                    <a:p>
                      <a:pPr algn="ctr"/>
                      <a:r>
                        <a:rPr lang="en-US" sz="1600" dirty="0">
                          <a:solidFill>
                            <a:srgbClr val="1D366C"/>
                          </a:solidFill>
                        </a:rPr>
                        <a:t>17.5 lbs</a:t>
                      </a:r>
                    </a:p>
                  </a:txBody>
                  <a:tcPr/>
                </a:tc>
                <a:tc>
                  <a:txBody>
                    <a:bodyPr/>
                    <a:lstStyle/>
                    <a:p>
                      <a:pPr algn="ctr"/>
                      <a:r>
                        <a:rPr lang="en-US" sz="1600" dirty="0">
                          <a:solidFill>
                            <a:srgbClr val="1D366C"/>
                          </a:solidFill>
                        </a:rPr>
                        <a:t>15 lbs</a:t>
                      </a:r>
                    </a:p>
                  </a:txBody>
                  <a:tcPr/>
                </a:tc>
                <a:tc>
                  <a:txBody>
                    <a:bodyPr/>
                    <a:lstStyle/>
                    <a:p>
                      <a:pPr algn="ctr"/>
                      <a:r>
                        <a:rPr lang="en-US" sz="1600" dirty="0">
                          <a:solidFill>
                            <a:srgbClr val="1D366C"/>
                          </a:solidFill>
                        </a:rPr>
                        <a:t>15.65 lbs</a:t>
                      </a:r>
                    </a:p>
                  </a:txBody>
                  <a:tcPr/>
                </a:tc>
                <a:extLst>
                  <a:ext uri="{0D108BD9-81ED-4DB2-BD59-A6C34878D82A}">
                    <a16:rowId xmlns:a16="http://schemas.microsoft.com/office/drawing/2014/main" val="1082563168"/>
                  </a:ext>
                </a:extLst>
              </a:tr>
              <a:tr h="396320">
                <a:tc>
                  <a:txBody>
                    <a:bodyPr/>
                    <a:lstStyle/>
                    <a:p>
                      <a:r>
                        <a:rPr lang="en-US" sz="1600" b="1" dirty="0">
                          <a:solidFill>
                            <a:srgbClr val="1D366C"/>
                          </a:solidFill>
                        </a:rPr>
                        <a:t>Shipping Weight</a:t>
                      </a:r>
                    </a:p>
                  </a:txBody>
                  <a:tcPr/>
                </a:tc>
                <a:tc>
                  <a:txBody>
                    <a:bodyPr/>
                    <a:lstStyle/>
                    <a:p>
                      <a:pPr algn="ctr"/>
                      <a:r>
                        <a:rPr lang="en-US" sz="1600" dirty="0">
                          <a:solidFill>
                            <a:srgbClr val="1D366C"/>
                          </a:solidFill>
                        </a:rPr>
                        <a:t>21 lbs</a:t>
                      </a:r>
                    </a:p>
                  </a:txBody>
                  <a:tcPr/>
                </a:tc>
                <a:tc>
                  <a:txBody>
                    <a:bodyPr/>
                    <a:lstStyle/>
                    <a:p>
                      <a:pPr algn="ctr"/>
                      <a:r>
                        <a:rPr lang="en-US" sz="1600" dirty="0">
                          <a:solidFill>
                            <a:srgbClr val="1D366C"/>
                          </a:solidFill>
                        </a:rPr>
                        <a:t>21.5 lbs</a:t>
                      </a:r>
                    </a:p>
                  </a:txBody>
                  <a:tcPr/>
                </a:tc>
                <a:tc>
                  <a:txBody>
                    <a:bodyPr/>
                    <a:lstStyle/>
                    <a:p>
                      <a:pPr algn="ctr"/>
                      <a:r>
                        <a:rPr lang="en-US" sz="1600" dirty="0">
                          <a:solidFill>
                            <a:srgbClr val="1D366C"/>
                          </a:solidFill>
                        </a:rPr>
                        <a:t>20 lbs</a:t>
                      </a:r>
                    </a:p>
                  </a:txBody>
                  <a:tcPr/>
                </a:tc>
                <a:tc>
                  <a:txBody>
                    <a:bodyPr/>
                    <a:lstStyle/>
                    <a:p>
                      <a:pPr algn="ctr"/>
                      <a:r>
                        <a:rPr lang="en-US" sz="1600" dirty="0">
                          <a:solidFill>
                            <a:srgbClr val="1D366C"/>
                          </a:solidFill>
                        </a:rPr>
                        <a:t>20.65 lbs</a:t>
                      </a:r>
                    </a:p>
                  </a:txBody>
                  <a:tcPr/>
                </a:tc>
                <a:extLst>
                  <a:ext uri="{0D108BD9-81ED-4DB2-BD59-A6C34878D82A}">
                    <a16:rowId xmlns:a16="http://schemas.microsoft.com/office/drawing/2014/main" val="3416922851"/>
                  </a:ext>
                </a:extLst>
              </a:tr>
              <a:tr h="573236">
                <a:tc>
                  <a:txBody>
                    <a:bodyPr/>
                    <a:lstStyle/>
                    <a:p>
                      <a:r>
                        <a:rPr lang="en-US" sz="1600" b="1" dirty="0">
                          <a:solidFill>
                            <a:srgbClr val="1D366C"/>
                          </a:solidFill>
                        </a:rPr>
                        <a:t>Colors Available</a:t>
                      </a:r>
                    </a:p>
                  </a:txBody>
                  <a:tcPr/>
                </a:tc>
                <a:tc>
                  <a:txBody>
                    <a:bodyPr/>
                    <a:lstStyle/>
                    <a:p>
                      <a:pPr algn="ctr"/>
                      <a:endParaRPr lang="en-US" sz="1600" dirty="0">
                        <a:solidFill>
                          <a:srgbClr val="1D366C"/>
                        </a:solidFill>
                      </a:endParaRPr>
                    </a:p>
                  </a:txBody>
                  <a:tcPr/>
                </a:tc>
                <a:tc>
                  <a:txBody>
                    <a:bodyPr/>
                    <a:lstStyle/>
                    <a:p>
                      <a:pPr algn="ctr"/>
                      <a:endParaRPr lang="en-US" sz="1600" dirty="0">
                        <a:solidFill>
                          <a:srgbClr val="1D366C"/>
                        </a:solidFill>
                      </a:endParaRPr>
                    </a:p>
                  </a:txBody>
                  <a:tcPr/>
                </a:tc>
                <a:tc>
                  <a:txBody>
                    <a:bodyPr/>
                    <a:lstStyle/>
                    <a:p>
                      <a:pPr algn="ctr"/>
                      <a:endParaRPr lang="en-US" sz="1600" dirty="0">
                        <a:solidFill>
                          <a:srgbClr val="1D366C"/>
                        </a:solidFill>
                      </a:endParaRPr>
                    </a:p>
                  </a:txBody>
                  <a:tcPr/>
                </a:tc>
                <a:tc>
                  <a:txBody>
                    <a:bodyPr/>
                    <a:lstStyle/>
                    <a:p>
                      <a:pPr algn="ctr"/>
                      <a:endParaRPr lang="en-US" sz="1600" dirty="0">
                        <a:solidFill>
                          <a:srgbClr val="1D366C"/>
                        </a:solidFill>
                      </a:endParaRPr>
                    </a:p>
                  </a:txBody>
                  <a:tcPr/>
                </a:tc>
                <a:extLst>
                  <a:ext uri="{0D108BD9-81ED-4DB2-BD59-A6C34878D82A}">
                    <a16:rowId xmlns:a16="http://schemas.microsoft.com/office/drawing/2014/main" val="1271577549"/>
                  </a:ext>
                </a:extLst>
              </a:tr>
              <a:tr h="573236">
                <a:tc>
                  <a:txBody>
                    <a:bodyPr/>
                    <a:lstStyle/>
                    <a:p>
                      <a:r>
                        <a:rPr lang="en-US" sz="1600" b="1" dirty="0">
                          <a:solidFill>
                            <a:srgbClr val="1D366C"/>
                          </a:solidFill>
                        </a:rPr>
                        <a:t>Warranty</a:t>
                      </a:r>
                    </a:p>
                  </a:txBody>
                  <a:tcPr/>
                </a:tc>
                <a:tc>
                  <a:txBody>
                    <a:bodyPr/>
                    <a:lstStyle/>
                    <a:p>
                      <a:pPr algn="ctr"/>
                      <a:r>
                        <a:rPr lang="en-US" sz="1600" dirty="0">
                          <a:solidFill>
                            <a:srgbClr val="1D366C"/>
                          </a:solidFill>
                        </a:rPr>
                        <a:t>Limited lifetime frame</a:t>
                      </a:r>
                    </a:p>
                  </a:txBody>
                  <a:tcPr/>
                </a:tc>
                <a:tc>
                  <a:txBody>
                    <a:bodyPr/>
                    <a:lstStyle/>
                    <a:p>
                      <a:pPr algn="ctr"/>
                      <a:r>
                        <a:rPr lang="en-US" sz="1600" dirty="0">
                          <a:solidFill>
                            <a:srgbClr val="1D366C"/>
                          </a:solidFill>
                        </a:rPr>
                        <a:t>Limited lifetime frame</a:t>
                      </a:r>
                    </a:p>
                  </a:txBody>
                  <a:tcPr/>
                </a:tc>
                <a:tc>
                  <a:txBody>
                    <a:bodyPr/>
                    <a:lstStyle/>
                    <a:p>
                      <a:pPr algn="ctr"/>
                      <a:r>
                        <a:rPr lang="en-US" sz="1600" dirty="0">
                          <a:solidFill>
                            <a:srgbClr val="1D366C"/>
                          </a:solidFill>
                        </a:rPr>
                        <a:t>Limited lifetime frame</a:t>
                      </a:r>
                    </a:p>
                  </a:txBody>
                  <a:tcPr/>
                </a:tc>
                <a:tc>
                  <a:txBody>
                    <a:bodyPr/>
                    <a:lstStyle/>
                    <a:p>
                      <a:pPr algn="ctr"/>
                      <a:r>
                        <a:rPr lang="en-US" sz="1600" dirty="0">
                          <a:solidFill>
                            <a:srgbClr val="1D366C"/>
                          </a:solidFill>
                        </a:rPr>
                        <a:t>Limited lifetime frame</a:t>
                      </a:r>
                    </a:p>
                  </a:txBody>
                  <a:tcPr/>
                </a:tc>
                <a:extLst>
                  <a:ext uri="{0D108BD9-81ED-4DB2-BD59-A6C34878D82A}">
                    <a16:rowId xmlns:a16="http://schemas.microsoft.com/office/drawing/2014/main" val="1528514529"/>
                  </a:ext>
                </a:extLst>
              </a:tr>
            </a:tbl>
          </a:graphicData>
        </a:graphic>
      </p:graphicFrame>
      <p:sp>
        <p:nvSpPr>
          <p:cNvPr id="6" name="TextBox 5">
            <a:extLst>
              <a:ext uri="{FF2B5EF4-FFF2-40B4-BE49-F238E27FC236}">
                <a16:creationId xmlns:a16="http://schemas.microsoft.com/office/drawing/2014/main" id="{3EC214D6-97C2-409F-88F7-E125B6D1CC80}"/>
              </a:ext>
            </a:extLst>
          </p:cNvPr>
          <p:cNvSpPr txBox="1"/>
          <p:nvPr/>
        </p:nvSpPr>
        <p:spPr>
          <a:xfrm>
            <a:off x="992527" y="95621"/>
            <a:ext cx="8462758" cy="523220"/>
          </a:xfrm>
          <a:prstGeom prst="rect">
            <a:avLst/>
          </a:prstGeom>
          <a:noFill/>
        </p:spPr>
        <p:txBody>
          <a:bodyPr wrap="square" rtlCol="0">
            <a:spAutoFit/>
          </a:bodyPr>
          <a:lstStyle/>
          <a:p>
            <a:r>
              <a:rPr lang="en-US" sz="2800" dirty="0">
                <a:solidFill>
                  <a:schemeClr val="bg1"/>
                </a:solidFill>
              </a:rPr>
              <a:t>Voyager Euro-Style Rollator – Competitor Comparison</a:t>
            </a:r>
          </a:p>
        </p:txBody>
      </p:sp>
      <p:pic>
        <p:nvPicPr>
          <p:cNvPr id="7" name="Picture 6" descr="A picture containing small, riding, man, air&#10;&#10;Description automatically generated">
            <a:extLst>
              <a:ext uri="{FF2B5EF4-FFF2-40B4-BE49-F238E27FC236}">
                <a16:creationId xmlns:a16="http://schemas.microsoft.com/office/drawing/2014/main" id="{371719C3-7A90-4A01-8513-B9CAF9844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296" y="770592"/>
            <a:ext cx="1539925" cy="1539925"/>
          </a:xfrm>
          <a:prstGeom prst="rect">
            <a:avLst/>
          </a:prstGeom>
        </p:spPr>
      </p:pic>
      <p:pic>
        <p:nvPicPr>
          <p:cNvPr id="11" name="Picture 10" descr="A picture containing transport, small, red, sitting&#10;&#10;Description automatically generated">
            <a:extLst>
              <a:ext uri="{FF2B5EF4-FFF2-40B4-BE49-F238E27FC236}">
                <a16:creationId xmlns:a16="http://schemas.microsoft.com/office/drawing/2014/main" id="{F5280CA7-5A04-49CD-A87A-C06F28203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047" y="770591"/>
            <a:ext cx="1539925" cy="1539925"/>
          </a:xfrm>
          <a:prstGeom prst="rect">
            <a:avLst/>
          </a:prstGeom>
        </p:spPr>
      </p:pic>
      <p:pic>
        <p:nvPicPr>
          <p:cNvPr id="15" name="Picture 14" descr="A picture containing transport, bicycle, small, motorcycle&#10;&#10;Description automatically generated">
            <a:extLst>
              <a:ext uri="{FF2B5EF4-FFF2-40B4-BE49-F238E27FC236}">
                <a16:creationId xmlns:a16="http://schemas.microsoft.com/office/drawing/2014/main" id="{AF5F5210-CAD9-4BED-AC0A-645D9E9B3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984" y="834474"/>
            <a:ext cx="1412158" cy="1412158"/>
          </a:xfrm>
          <a:prstGeom prst="rect">
            <a:avLst/>
          </a:prstGeom>
        </p:spPr>
      </p:pic>
      <p:pic>
        <p:nvPicPr>
          <p:cNvPr id="16" name="Picture 15">
            <a:extLst>
              <a:ext uri="{FF2B5EF4-FFF2-40B4-BE49-F238E27FC236}">
                <a16:creationId xmlns:a16="http://schemas.microsoft.com/office/drawing/2014/main" id="{957C19A1-143E-4727-8D00-7D72D02DD6C9}"/>
              </a:ext>
            </a:extLst>
          </p:cNvPr>
          <p:cNvPicPr>
            <a:picLocks noChangeAspect="1"/>
          </p:cNvPicPr>
          <p:nvPr/>
        </p:nvPicPr>
        <p:blipFill>
          <a:blip r:embed="rId5"/>
          <a:stretch>
            <a:fillRect/>
          </a:stretch>
        </p:blipFill>
        <p:spPr>
          <a:xfrm>
            <a:off x="3137775" y="779632"/>
            <a:ext cx="1081300" cy="1502209"/>
          </a:xfrm>
          <a:prstGeom prst="rect">
            <a:avLst/>
          </a:prstGeom>
        </p:spPr>
      </p:pic>
      <p:sp>
        <p:nvSpPr>
          <p:cNvPr id="9" name="Oval 8">
            <a:extLst>
              <a:ext uri="{FF2B5EF4-FFF2-40B4-BE49-F238E27FC236}">
                <a16:creationId xmlns:a16="http://schemas.microsoft.com/office/drawing/2014/main" id="{29722D5E-7DE5-414C-B3B3-C7D65B67CA31}"/>
              </a:ext>
            </a:extLst>
          </p:cNvPr>
          <p:cNvSpPr/>
          <p:nvPr/>
        </p:nvSpPr>
        <p:spPr>
          <a:xfrm>
            <a:off x="4664412" y="6514548"/>
            <a:ext cx="301558" cy="3191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CC0016E-E198-4CFB-A630-23A4FBDE7C0D}"/>
              </a:ext>
            </a:extLst>
          </p:cNvPr>
          <p:cNvSpPr/>
          <p:nvPr/>
        </p:nvSpPr>
        <p:spPr>
          <a:xfrm>
            <a:off x="5208014" y="6514548"/>
            <a:ext cx="301558" cy="319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30F1E0-74F6-4896-847D-900901AE6042}"/>
              </a:ext>
            </a:extLst>
          </p:cNvPr>
          <p:cNvSpPr/>
          <p:nvPr/>
        </p:nvSpPr>
        <p:spPr>
          <a:xfrm>
            <a:off x="5721435" y="6514548"/>
            <a:ext cx="301558" cy="3191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032E24B-CA04-4963-B298-69DF4B5C0C58}"/>
              </a:ext>
            </a:extLst>
          </p:cNvPr>
          <p:cNvSpPr/>
          <p:nvPr/>
        </p:nvSpPr>
        <p:spPr>
          <a:xfrm>
            <a:off x="6335612" y="6514548"/>
            <a:ext cx="301558" cy="319132"/>
          </a:xfrm>
          <a:prstGeom prst="ellipse">
            <a:avLst/>
          </a:prstGeom>
          <a:solidFill>
            <a:srgbClr val="7A0000"/>
          </a:solidFill>
          <a:ln>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C270267-32F3-4B6D-838E-F8F2843AC056}"/>
              </a:ext>
            </a:extLst>
          </p:cNvPr>
          <p:cNvSpPr/>
          <p:nvPr/>
        </p:nvSpPr>
        <p:spPr>
          <a:xfrm>
            <a:off x="6769017" y="6515488"/>
            <a:ext cx="301558" cy="31913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C654554-3F3A-4997-A02B-D1FB79998E10}"/>
              </a:ext>
            </a:extLst>
          </p:cNvPr>
          <p:cNvSpPr/>
          <p:nvPr/>
        </p:nvSpPr>
        <p:spPr>
          <a:xfrm>
            <a:off x="7202422" y="6514548"/>
            <a:ext cx="301558" cy="31913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B3645B0-5DAC-4ADA-838C-ED3708B4206D}"/>
              </a:ext>
            </a:extLst>
          </p:cNvPr>
          <p:cNvSpPr/>
          <p:nvPr/>
        </p:nvSpPr>
        <p:spPr>
          <a:xfrm>
            <a:off x="7635827" y="6514548"/>
            <a:ext cx="301558" cy="3191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CC78EFB-F51F-4529-8133-F92F6DE752BB}"/>
              </a:ext>
            </a:extLst>
          </p:cNvPr>
          <p:cNvSpPr/>
          <p:nvPr/>
        </p:nvSpPr>
        <p:spPr>
          <a:xfrm>
            <a:off x="8481837" y="6515488"/>
            <a:ext cx="301558" cy="3191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6D34ECE-4491-48E9-864D-0B40EC682BB8}"/>
              </a:ext>
            </a:extLst>
          </p:cNvPr>
          <p:cNvSpPr/>
          <p:nvPr/>
        </p:nvSpPr>
        <p:spPr>
          <a:xfrm>
            <a:off x="8937614" y="6515488"/>
            <a:ext cx="301558" cy="319132"/>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0C302A4-642C-4368-B47C-7BD9A256263E}"/>
              </a:ext>
            </a:extLst>
          </p:cNvPr>
          <p:cNvSpPr/>
          <p:nvPr/>
        </p:nvSpPr>
        <p:spPr>
          <a:xfrm>
            <a:off x="4004933" y="6518904"/>
            <a:ext cx="301558" cy="319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D41C913-24DF-4CF7-BF26-0FCC9B42B0CE}"/>
              </a:ext>
            </a:extLst>
          </p:cNvPr>
          <p:cNvSpPr/>
          <p:nvPr/>
        </p:nvSpPr>
        <p:spPr>
          <a:xfrm>
            <a:off x="3494606" y="6514548"/>
            <a:ext cx="301558" cy="319132"/>
          </a:xfrm>
          <a:prstGeom prst="ellipse">
            <a:avLst/>
          </a:prstGeom>
          <a:solidFill>
            <a:srgbClr val="D19FA7"/>
          </a:solidFill>
          <a:ln>
            <a:solidFill>
              <a:srgbClr val="D1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2345B43-8E4A-404F-B106-6807D0FD0714}"/>
              </a:ext>
            </a:extLst>
          </p:cNvPr>
          <p:cNvSpPr/>
          <p:nvPr/>
        </p:nvSpPr>
        <p:spPr>
          <a:xfrm>
            <a:off x="2984279" y="6514548"/>
            <a:ext cx="301558" cy="319132"/>
          </a:xfrm>
          <a:prstGeom prst="ellipse">
            <a:avLst/>
          </a:prstGeom>
          <a:solidFill>
            <a:srgbClr val="20366F"/>
          </a:solidFill>
          <a:ln>
            <a:solidFill>
              <a:srgbClr val="203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2D921654-C1BC-442E-8ABF-AE44B0D3D940}"/>
              </a:ext>
            </a:extLst>
          </p:cNvPr>
          <p:cNvPicPr>
            <a:picLocks noChangeAspect="1"/>
          </p:cNvPicPr>
          <p:nvPr/>
        </p:nvPicPr>
        <p:blipFill>
          <a:blip r:embed="rId6"/>
          <a:stretch>
            <a:fillRect/>
          </a:stretch>
        </p:blipFill>
        <p:spPr>
          <a:xfrm>
            <a:off x="598264" y="1225233"/>
            <a:ext cx="1684914" cy="728170"/>
          </a:xfrm>
          <a:prstGeom prst="rect">
            <a:avLst/>
          </a:prstGeom>
        </p:spPr>
      </p:pic>
    </p:spTree>
    <p:extLst>
      <p:ext uri="{BB962C8B-B14F-4D97-AF65-F5344CB8AC3E}">
        <p14:creationId xmlns:p14="http://schemas.microsoft.com/office/powerpoint/2010/main" val="236050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7B821-9377-4300-BFC2-04FAFDAE193D}"/>
              </a:ext>
            </a:extLst>
          </p:cNvPr>
          <p:cNvSpPr>
            <a:spLocks noGrp="1"/>
          </p:cNvSpPr>
          <p:nvPr>
            <p:ph type="sldNum" sz="quarter" idx="12"/>
          </p:nvPr>
        </p:nvSpPr>
        <p:spPr>
          <a:xfrm>
            <a:off x="6888316" y="1658056"/>
            <a:ext cx="2262187" cy="414338"/>
          </a:xfrm>
        </p:spPr>
        <p:txBody>
          <a:bodyPr/>
          <a:lstStyle/>
          <a:p>
            <a:fld id="{65D48C5F-468E-4FF8-838C-E56FC3B5D188}" type="slidenum">
              <a:rPr lang="en-US" smtClean="0"/>
              <a:t>5</a:t>
            </a:fld>
            <a:endParaRPr lang="en-US" dirty="0"/>
          </a:p>
        </p:txBody>
      </p:sp>
      <p:sp>
        <p:nvSpPr>
          <p:cNvPr id="6" name="TextBox 5">
            <a:extLst>
              <a:ext uri="{FF2B5EF4-FFF2-40B4-BE49-F238E27FC236}">
                <a16:creationId xmlns:a16="http://schemas.microsoft.com/office/drawing/2014/main" id="{1CADF059-B371-4AF8-A92D-C2A14E323383}"/>
              </a:ext>
            </a:extLst>
          </p:cNvPr>
          <p:cNvSpPr txBox="1"/>
          <p:nvPr/>
        </p:nvSpPr>
        <p:spPr>
          <a:xfrm>
            <a:off x="992527" y="95621"/>
            <a:ext cx="8462758" cy="646331"/>
          </a:xfrm>
          <a:prstGeom prst="rect">
            <a:avLst/>
          </a:prstGeom>
          <a:noFill/>
        </p:spPr>
        <p:txBody>
          <a:bodyPr wrap="square" rtlCol="0">
            <a:spAutoFit/>
          </a:bodyPr>
          <a:lstStyle/>
          <a:p>
            <a:r>
              <a:rPr lang="en-US" sz="3600" dirty="0">
                <a:solidFill>
                  <a:schemeClr val="bg1"/>
                </a:solidFill>
              </a:rPr>
              <a:t>Voyager Euro-Style Rollator – Pitch Slide</a:t>
            </a:r>
          </a:p>
        </p:txBody>
      </p:sp>
      <p:sp>
        <p:nvSpPr>
          <p:cNvPr id="8" name="Rectangle: Rounded Corners 7">
            <a:extLst>
              <a:ext uri="{FF2B5EF4-FFF2-40B4-BE49-F238E27FC236}">
                <a16:creationId xmlns:a16="http://schemas.microsoft.com/office/drawing/2014/main" id="{00E56245-7449-4AA8-B36C-483FA1926C03}"/>
              </a:ext>
            </a:extLst>
          </p:cNvPr>
          <p:cNvSpPr/>
          <p:nvPr/>
        </p:nvSpPr>
        <p:spPr>
          <a:xfrm>
            <a:off x="1899119" y="3064597"/>
            <a:ext cx="7824735" cy="2177204"/>
          </a:xfrm>
          <a:prstGeom prst="roundRect">
            <a:avLst/>
          </a:prstGeom>
          <a:solidFill>
            <a:srgbClr val="1D36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t>ONLY Hybrid US/Euro Design available in the market today</a:t>
            </a:r>
          </a:p>
          <a:p>
            <a:pPr marL="285750" indent="-285750">
              <a:buFont typeface="Arial" panose="020B0604020202020204" pitchFamily="34" charset="0"/>
              <a:buChar char="•"/>
            </a:pPr>
            <a:r>
              <a:rPr lang="en-US" sz="1600" dirty="0"/>
              <a:t>Large Euro-style, padded seat with handle folds side-to-side (not front-to-rear)</a:t>
            </a:r>
          </a:p>
          <a:p>
            <a:pPr marL="285750" indent="-285750">
              <a:buFont typeface="Arial" panose="020B0604020202020204" pitchFamily="34" charset="0"/>
              <a:buChar char="•"/>
            </a:pPr>
            <a:r>
              <a:rPr lang="en-US" sz="1600" dirty="0"/>
              <a:t>Three Seat Height Adjustments and independent Handle Height </a:t>
            </a:r>
            <a:r>
              <a:rPr lang="en-US" sz="1600" dirty="0">
                <a:solidFill>
                  <a:schemeClr val="bg1"/>
                </a:solidFill>
              </a:rPr>
              <a:t>Adjustment allow for custom Seat and Handle Height fitment to each user</a:t>
            </a:r>
          </a:p>
          <a:p>
            <a:pPr marL="285750" indent="-285750">
              <a:buFont typeface="Arial" panose="020B0604020202020204" pitchFamily="34" charset="0"/>
              <a:buChar char="•"/>
            </a:pPr>
            <a:r>
              <a:rPr lang="en-US" sz="1600" dirty="0"/>
              <a:t>Enclosed, protected braking system reduces cable snagging on obstacles and breakage</a:t>
            </a:r>
          </a:p>
          <a:p>
            <a:pPr marL="285750" indent="-285750">
              <a:buFont typeface="Arial" panose="020B0604020202020204" pitchFamily="34" charset="0"/>
              <a:buChar char="•"/>
            </a:pPr>
            <a:r>
              <a:rPr lang="en-US" sz="1600" dirty="0"/>
              <a:t>10” front casters and 8” rear casters enhance look and functionality</a:t>
            </a:r>
          </a:p>
          <a:p>
            <a:pPr marL="285750" indent="-285750">
              <a:buFont typeface="Arial" panose="020B0604020202020204" pitchFamily="34" charset="0"/>
              <a:buChar char="•"/>
            </a:pPr>
            <a:r>
              <a:rPr lang="en-US" sz="1600" dirty="0"/>
              <a:t>Attractive front mounted tote bag doubles as a shoulder/crossover bag</a:t>
            </a:r>
          </a:p>
          <a:p>
            <a:pPr marL="285750" indent="-285750">
              <a:buFont typeface="Arial" panose="020B0604020202020204" pitchFamily="34" charset="0"/>
              <a:buChar char="•"/>
            </a:pPr>
            <a:r>
              <a:rPr lang="en-US" sz="1600" dirty="0"/>
              <a:t>Elongated tubing for rigidity &amp; Euro styling in three attractive hi-gloss finishes</a:t>
            </a:r>
          </a:p>
        </p:txBody>
      </p:sp>
      <p:pic>
        <p:nvPicPr>
          <p:cNvPr id="10" name="Picture 9">
            <a:extLst>
              <a:ext uri="{FF2B5EF4-FFF2-40B4-BE49-F238E27FC236}">
                <a16:creationId xmlns:a16="http://schemas.microsoft.com/office/drawing/2014/main" id="{88916F32-FD5D-46F9-AD12-8257B6641607}"/>
              </a:ext>
            </a:extLst>
          </p:cNvPr>
          <p:cNvPicPr>
            <a:picLocks noChangeAspect="1"/>
          </p:cNvPicPr>
          <p:nvPr/>
        </p:nvPicPr>
        <p:blipFill>
          <a:blip r:embed="rId2"/>
          <a:stretch>
            <a:fillRect/>
          </a:stretch>
        </p:blipFill>
        <p:spPr>
          <a:xfrm>
            <a:off x="601192" y="3241920"/>
            <a:ext cx="982188" cy="1356565"/>
          </a:xfrm>
          <a:prstGeom prst="rect">
            <a:avLst/>
          </a:prstGeom>
        </p:spPr>
      </p:pic>
      <p:sp>
        <p:nvSpPr>
          <p:cNvPr id="11" name="TextBox 10">
            <a:extLst>
              <a:ext uri="{FF2B5EF4-FFF2-40B4-BE49-F238E27FC236}">
                <a16:creationId xmlns:a16="http://schemas.microsoft.com/office/drawing/2014/main" id="{88E0FDF2-02A2-47E4-A13B-249E4551C596}"/>
              </a:ext>
            </a:extLst>
          </p:cNvPr>
          <p:cNvSpPr txBox="1"/>
          <p:nvPr/>
        </p:nvSpPr>
        <p:spPr>
          <a:xfrm>
            <a:off x="334546" y="4589143"/>
            <a:ext cx="1539204" cy="369332"/>
          </a:xfrm>
          <a:prstGeom prst="rect">
            <a:avLst/>
          </a:prstGeom>
          <a:noFill/>
        </p:spPr>
        <p:txBody>
          <a:bodyPr wrap="none" rtlCol="0">
            <a:spAutoFit/>
          </a:bodyPr>
          <a:lstStyle/>
          <a:p>
            <a:r>
              <a:rPr lang="en-US" b="1" dirty="0">
                <a:solidFill>
                  <a:srgbClr val="20366F"/>
                </a:solidFill>
              </a:rPr>
              <a:t>FEATURE RICH</a:t>
            </a:r>
          </a:p>
        </p:txBody>
      </p:sp>
      <p:pic>
        <p:nvPicPr>
          <p:cNvPr id="12" name="Picture 11">
            <a:extLst>
              <a:ext uri="{FF2B5EF4-FFF2-40B4-BE49-F238E27FC236}">
                <a16:creationId xmlns:a16="http://schemas.microsoft.com/office/drawing/2014/main" id="{58BB81B4-3D64-414B-83A9-AAF68E4EEA8C}"/>
              </a:ext>
            </a:extLst>
          </p:cNvPr>
          <p:cNvPicPr>
            <a:picLocks noChangeAspect="1"/>
          </p:cNvPicPr>
          <p:nvPr/>
        </p:nvPicPr>
        <p:blipFill>
          <a:blip r:embed="rId3"/>
          <a:stretch>
            <a:fillRect/>
          </a:stretch>
        </p:blipFill>
        <p:spPr>
          <a:xfrm>
            <a:off x="396608" y="5557049"/>
            <a:ext cx="1224910" cy="1226160"/>
          </a:xfrm>
          <a:prstGeom prst="rect">
            <a:avLst/>
          </a:prstGeom>
        </p:spPr>
      </p:pic>
      <p:sp>
        <p:nvSpPr>
          <p:cNvPr id="13" name="Rectangle: Rounded Corners 12">
            <a:extLst>
              <a:ext uri="{FF2B5EF4-FFF2-40B4-BE49-F238E27FC236}">
                <a16:creationId xmlns:a16="http://schemas.microsoft.com/office/drawing/2014/main" id="{61413A86-0985-48A1-9B79-B1A1ACBFC9CC}"/>
              </a:ext>
            </a:extLst>
          </p:cNvPr>
          <p:cNvSpPr/>
          <p:nvPr/>
        </p:nvSpPr>
        <p:spPr>
          <a:xfrm>
            <a:off x="1899119" y="5432788"/>
            <a:ext cx="7824735" cy="20974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t>Accommodating a wide range of user heights, the Voyager lowers dealer operating costs by reducing Dealer SKU’s, inventory investment and Rollator floor space </a:t>
            </a:r>
          </a:p>
          <a:p>
            <a:pPr marL="285750" indent="-285750">
              <a:buFont typeface="Arial" panose="020B0604020202020204" pitchFamily="34" charset="0"/>
              <a:buChar char="•"/>
            </a:pPr>
            <a:r>
              <a:rPr lang="en-US" sz="1600" dirty="0"/>
              <a:t>With its richness in product features and a unique market price position, the Voyager provides the user unparalleled value while delivering outstanding dealer profit margin</a:t>
            </a:r>
          </a:p>
          <a:p>
            <a:endParaRPr lang="en-US" dirty="0"/>
          </a:p>
          <a:p>
            <a:endParaRPr lang="en-US" dirty="0"/>
          </a:p>
        </p:txBody>
      </p:sp>
      <p:graphicFrame>
        <p:nvGraphicFramePr>
          <p:cNvPr id="14" name="Table 13">
            <a:extLst>
              <a:ext uri="{FF2B5EF4-FFF2-40B4-BE49-F238E27FC236}">
                <a16:creationId xmlns:a16="http://schemas.microsoft.com/office/drawing/2014/main" id="{B6BA6CE1-6883-4C14-AD65-60F2B0BB3550}"/>
              </a:ext>
            </a:extLst>
          </p:cNvPr>
          <p:cNvGraphicFramePr>
            <a:graphicFrameLocks noGrp="1"/>
          </p:cNvGraphicFramePr>
          <p:nvPr>
            <p:extLst>
              <p:ext uri="{D42A27DB-BD31-4B8C-83A1-F6EECF244321}">
                <p14:modId xmlns:p14="http://schemas.microsoft.com/office/powerpoint/2010/main" val="2277758194"/>
              </p:ext>
            </p:extLst>
          </p:nvPr>
        </p:nvGraphicFramePr>
        <p:xfrm>
          <a:off x="2780829" y="6663888"/>
          <a:ext cx="5951798" cy="749224"/>
        </p:xfrm>
        <a:graphic>
          <a:graphicData uri="http://schemas.openxmlformats.org/drawingml/2006/table">
            <a:tbl>
              <a:tblPr/>
              <a:tblGrid>
                <a:gridCol w="1026725">
                  <a:extLst>
                    <a:ext uri="{9D8B030D-6E8A-4147-A177-3AD203B41FA5}">
                      <a16:colId xmlns:a16="http://schemas.microsoft.com/office/drawing/2014/main" val="2784028854"/>
                    </a:ext>
                  </a:extLst>
                </a:gridCol>
                <a:gridCol w="1026725">
                  <a:extLst>
                    <a:ext uri="{9D8B030D-6E8A-4147-A177-3AD203B41FA5}">
                      <a16:colId xmlns:a16="http://schemas.microsoft.com/office/drawing/2014/main" val="867852034"/>
                    </a:ext>
                  </a:extLst>
                </a:gridCol>
                <a:gridCol w="1026725">
                  <a:extLst>
                    <a:ext uri="{9D8B030D-6E8A-4147-A177-3AD203B41FA5}">
                      <a16:colId xmlns:a16="http://schemas.microsoft.com/office/drawing/2014/main" val="3068984731"/>
                    </a:ext>
                  </a:extLst>
                </a:gridCol>
                <a:gridCol w="2871623">
                  <a:extLst>
                    <a:ext uri="{9D8B030D-6E8A-4147-A177-3AD203B41FA5}">
                      <a16:colId xmlns:a16="http://schemas.microsoft.com/office/drawing/2014/main" val="2174178501"/>
                    </a:ext>
                  </a:extLst>
                </a:gridCol>
              </a:tblGrid>
              <a:tr h="362177">
                <a:tc>
                  <a:txBody>
                    <a:bodyPr/>
                    <a:lstStyle/>
                    <a:p>
                      <a:pPr algn="ctr" fontAlgn="b"/>
                      <a:r>
                        <a:rPr lang="en-US" sz="1600" b="1" i="0" u="none" strike="noStrike" dirty="0">
                          <a:solidFill>
                            <a:srgbClr val="FFFFFF"/>
                          </a:solidFill>
                          <a:effectLst/>
                          <a:latin typeface="Calibri" panose="020F0502020204030204" pitchFamily="34" charset="0"/>
                        </a:rPr>
                        <a:t>Expert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600" b="1" i="0" u="none" strike="noStrike" dirty="0">
                          <a:solidFill>
                            <a:srgbClr val="FFFFFF"/>
                          </a:solidFill>
                          <a:effectLst/>
                          <a:latin typeface="Calibri" panose="020F0502020204030204" pitchFamily="34" charset="0"/>
                        </a:rPr>
                        <a:t>Target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600" b="1" i="0" u="none" strike="noStrike" dirty="0">
                          <a:solidFill>
                            <a:srgbClr val="FFFFFF"/>
                          </a:solidFill>
                          <a:effectLst/>
                          <a:latin typeface="Calibri" panose="020F0502020204030204" pitchFamily="34" charset="0"/>
                        </a:rPr>
                        <a:t>Floor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600" b="1" i="0" u="none" strike="noStrike" dirty="0">
                          <a:solidFill>
                            <a:srgbClr val="FFFFFF"/>
                          </a:solidFill>
                          <a:effectLst/>
                          <a:latin typeface="Calibri" panose="020F0502020204030204" pitchFamily="34" charset="0"/>
                        </a:rPr>
                        <a:t>MAP  &amp;  MSRP</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71252345"/>
                  </a:ext>
                </a:extLst>
              </a:tr>
              <a:tr h="387047">
                <a:tc>
                  <a:txBody>
                    <a:bodyPr/>
                    <a:lstStyle/>
                    <a:p>
                      <a:pPr algn="ctr" fontAlgn="ctr"/>
                      <a:r>
                        <a:rPr lang="en-US" sz="1600" b="0" i="0" u="none" strike="noStrike" dirty="0">
                          <a:solidFill>
                            <a:srgbClr val="FFFFFF"/>
                          </a:solidFill>
                          <a:effectLst/>
                          <a:latin typeface="Calibri" panose="020F0502020204030204" pitchFamily="34" charset="0"/>
                        </a:rPr>
                        <a:t>$129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600" b="0" i="0" u="none" strike="noStrike" dirty="0">
                          <a:solidFill>
                            <a:srgbClr val="FFFFFF"/>
                          </a:solidFill>
                          <a:effectLst/>
                          <a:latin typeface="Calibri" panose="020F0502020204030204" pitchFamily="34" charset="0"/>
                        </a:rPr>
                        <a:t>$119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600" b="0" i="0" u="none" strike="noStrike" dirty="0">
                          <a:solidFill>
                            <a:srgbClr val="FFFFFF"/>
                          </a:solidFill>
                          <a:effectLst/>
                          <a:latin typeface="Calibri" panose="020F0502020204030204" pitchFamily="34" charset="0"/>
                        </a:rPr>
                        <a:t>$109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600" b="0" i="0" u="none" strike="noStrike" dirty="0">
                          <a:solidFill>
                            <a:srgbClr val="FFFFFF"/>
                          </a:solidFill>
                          <a:effectLst/>
                          <a:latin typeface="Calibri" panose="020F0502020204030204" pitchFamily="34" charset="0"/>
                        </a:rPr>
                        <a:t>$199        $249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82151709"/>
                  </a:ext>
                </a:extLst>
              </a:tr>
            </a:tbl>
          </a:graphicData>
        </a:graphic>
      </p:graphicFrame>
      <p:sp>
        <p:nvSpPr>
          <p:cNvPr id="15" name="TextBox 14">
            <a:extLst>
              <a:ext uri="{FF2B5EF4-FFF2-40B4-BE49-F238E27FC236}">
                <a16:creationId xmlns:a16="http://schemas.microsoft.com/office/drawing/2014/main" id="{8259FB33-0144-444F-9795-49D6E9BE0259}"/>
              </a:ext>
            </a:extLst>
          </p:cNvPr>
          <p:cNvSpPr txBox="1"/>
          <p:nvPr/>
        </p:nvSpPr>
        <p:spPr>
          <a:xfrm>
            <a:off x="607510" y="6888097"/>
            <a:ext cx="803105" cy="369332"/>
          </a:xfrm>
          <a:prstGeom prst="rect">
            <a:avLst/>
          </a:prstGeom>
          <a:noFill/>
        </p:spPr>
        <p:txBody>
          <a:bodyPr wrap="none" rtlCol="0">
            <a:spAutoFit/>
          </a:bodyPr>
          <a:lstStyle/>
          <a:p>
            <a:r>
              <a:rPr lang="en-US" b="1" dirty="0">
                <a:solidFill>
                  <a:srgbClr val="00B050"/>
                </a:solidFill>
              </a:rPr>
              <a:t>VALUE</a:t>
            </a:r>
          </a:p>
        </p:txBody>
      </p:sp>
      <p:pic>
        <p:nvPicPr>
          <p:cNvPr id="16" name="Picture 15">
            <a:extLst>
              <a:ext uri="{FF2B5EF4-FFF2-40B4-BE49-F238E27FC236}">
                <a16:creationId xmlns:a16="http://schemas.microsoft.com/office/drawing/2014/main" id="{2721D1AC-C9E7-49E5-80A8-2E54541873F4}"/>
              </a:ext>
            </a:extLst>
          </p:cNvPr>
          <p:cNvPicPr>
            <a:picLocks noChangeAspect="1"/>
          </p:cNvPicPr>
          <p:nvPr/>
        </p:nvPicPr>
        <p:blipFill>
          <a:blip r:embed="rId4"/>
          <a:stretch>
            <a:fillRect/>
          </a:stretch>
        </p:blipFill>
        <p:spPr>
          <a:xfrm>
            <a:off x="380072" y="1005363"/>
            <a:ext cx="1224910" cy="1061842"/>
          </a:xfrm>
          <a:prstGeom prst="rect">
            <a:avLst/>
          </a:prstGeom>
        </p:spPr>
      </p:pic>
      <p:sp>
        <p:nvSpPr>
          <p:cNvPr id="17" name="Rectangle: Rounded Corners 16">
            <a:extLst>
              <a:ext uri="{FF2B5EF4-FFF2-40B4-BE49-F238E27FC236}">
                <a16:creationId xmlns:a16="http://schemas.microsoft.com/office/drawing/2014/main" id="{66D7C594-983E-4062-80EB-7B4F237A6341}"/>
              </a:ext>
            </a:extLst>
          </p:cNvPr>
          <p:cNvSpPr/>
          <p:nvPr/>
        </p:nvSpPr>
        <p:spPr>
          <a:xfrm>
            <a:off x="1899119" y="896838"/>
            <a:ext cx="7824735" cy="197677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t>Do you give your clients the option of a high-end Rollator models to pay for out of pocket for vs an economy rollator that is covered by Medicare/private insurance?  If so, what’s your go-to model and do you offer the option of using an ABN Form to pay the difference?</a:t>
            </a:r>
          </a:p>
          <a:p>
            <a:pPr marL="285750" indent="-285750">
              <a:buFont typeface="Arial" panose="020B0604020202020204" pitchFamily="34" charset="0"/>
              <a:buChar char="•"/>
            </a:pPr>
            <a:r>
              <a:rPr lang="en-US" sz="1600" dirty="0"/>
              <a:t>What if I could offer you a feature rich Euro-style model that would accommodate nearly all user heights, from junior to tall, that would offer great value to your clients and fantastic margin for you?............</a:t>
            </a:r>
            <a:r>
              <a:rPr lang="en-US" sz="1600" b="1" i="1" dirty="0"/>
              <a:t>Let me tell you about our all-new Voyager!</a:t>
            </a:r>
          </a:p>
          <a:p>
            <a:endParaRPr lang="en-US" dirty="0"/>
          </a:p>
          <a:p>
            <a:endParaRPr lang="en-US" dirty="0"/>
          </a:p>
          <a:p>
            <a:endParaRPr lang="en-US" dirty="0"/>
          </a:p>
        </p:txBody>
      </p:sp>
      <p:sp>
        <p:nvSpPr>
          <p:cNvPr id="18" name="TextBox 17">
            <a:extLst>
              <a:ext uri="{FF2B5EF4-FFF2-40B4-BE49-F238E27FC236}">
                <a16:creationId xmlns:a16="http://schemas.microsoft.com/office/drawing/2014/main" id="{66DF1745-AC8F-4C68-AC9D-3928E1DEB112}"/>
              </a:ext>
            </a:extLst>
          </p:cNvPr>
          <p:cNvSpPr txBox="1"/>
          <p:nvPr/>
        </p:nvSpPr>
        <p:spPr>
          <a:xfrm>
            <a:off x="111303" y="2089814"/>
            <a:ext cx="1762447" cy="646331"/>
          </a:xfrm>
          <a:prstGeom prst="rect">
            <a:avLst/>
          </a:prstGeom>
          <a:noFill/>
        </p:spPr>
        <p:txBody>
          <a:bodyPr wrap="square" rtlCol="0">
            <a:spAutoFit/>
          </a:bodyPr>
          <a:lstStyle/>
          <a:p>
            <a:pPr algn="ctr"/>
            <a:r>
              <a:rPr lang="en-US" b="1" dirty="0">
                <a:solidFill>
                  <a:srgbClr val="C00000"/>
                </a:solidFill>
              </a:rPr>
              <a:t>CONVERSATION STARTERS</a:t>
            </a:r>
          </a:p>
        </p:txBody>
      </p:sp>
    </p:spTree>
    <p:extLst>
      <p:ext uri="{BB962C8B-B14F-4D97-AF65-F5344CB8AC3E}">
        <p14:creationId xmlns:p14="http://schemas.microsoft.com/office/powerpoint/2010/main" val="380286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84DECC-F12C-4109-8C98-490F084F312E}"/>
              </a:ext>
            </a:extLst>
          </p:cNvPr>
          <p:cNvSpPr>
            <a:spLocks noGrp="1"/>
          </p:cNvSpPr>
          <p:nvPr>
            <p:ph type="sldNum" sz="quarter" idx="12"/>
          </p:nvPr>
        </p:nvSpPr>
        <p:spPr/>
        <p:txBody>
          <a:bodyPr/>
          <a:lstStyle/>
          <a:p>
            <a:fld id="{65D48C5F-468E-4FF8-838C-E56FC3B5D188}" type="slidenum">
              <a:rPr lang="en-US" smtClean="0"/>
              <a:t>6</a:t>
            </a:fld>
            <a:endParaRPr lang="en-US" dirty="0"/>
          </a:p>
        </p:txBody>
      </p:sp>
      <p:sp>
        <p:nvSpPr>
          <p:cNvPr id="3" name="TextBox 2">
            <a:extLst>
              <a:ext uri="{FF2B5EF4-FFF2-40B4-BE49-F238E27FC236}">
                <a16:creationId xmlns:a16="http://schemas.microsoft.com/office/drawing/2014/main" id="{AAFBB684-5550-4505-B5FB-4FB417906215}"/>
              </a:ext>
            </a:extLst>
          </p:cNvPr>
          <p:cNvSpPr txBox="1"/>
          <p:nvPr/>
        </p:nvSpPr>
        <p:spPr>
          <a:xfrm>
            <a:off x="992527" y="95621"/>
            <a:ext cx="8462758" cy="584775"/>
          </a:xfrm>
          <a:prstGeom prst="rect">
            <a:avLst/>
          </a:prstGeom>
          <a:noFill/>
        </p:spPr>
        <p:txBody>
          <a:bodyPr wrap="square" rtlCol="0">
            <a:spAutoFit/>
          </a:bodyPr>
          <a:lstStyle/>
          <a:p>
            <a:r>
              <a:rPr lang="en-US" sz="3200" dirty="0">
                <a:solidFill>
                  <a:schemeClr val="bg1"/>
                </a:solidFill>
              </a:rPr>
              <a:t>Voyager Euro-Style Rollator – Launch Materials</a:t>
            </a:r>
          </a:p>
        </p:txBody>
      </p:sp>
      <p:pic>
        <p:nvPicPr>
          <p:cNvPr id="4" name="Picture 3">
            <a:extLst>
              <a:ext uri="{FF2B5EF4-FFF2-40B4-BE49-F238E27FC236}">
                <a16:creationId xmlns:a16="http://schemas.microsoft.com/office/drawing/2014/main" id="{ADCB3E59-0B8E-4322-B153-23C8E189C1F0}"/>
              </a:ext>
            </a:extLst>
          </p:cNvPr>
          <p:cNvPicPr>
            <a:picLocks noChangeAspect="1"/>
          </p:cNvPicPr>
          <p:nvPr/>
        </p:nvPicPr>
        <p:blipFill>
          <a:blip r:embed="rId2"/>
          <a:stretch>
            <a:fillRect/>
          </a:stretch>
        </p:blipFill>
        <p:spPr>
          <a:xfrm>
            <a:off x="151569" y="4306387"/>
            <a:ext cx="4870353" cy="3131682"/>
          </a:xfrm>
          <a:prstGeom prst="rect">
            <a:avLst/>
          </a:prstGeom>
        </p:spPr>
      </p:pic>
      <p:pic>
        <p:nvPicPr>
          <p:cNvPr id="6" name="Picture 5">
            <a:extLst>
              <a:ext uri="{FF2B5EF4-FFF2-40B4-BE49-F238E27FC236}">
                <a16:creationId xmlns:a16="http://schemas.microsoft.com/office/drawing/2014/main" id="{287D2F89-C153-4801-89CC-DC12E8A315FE}"/>
              </a:ext>
            </a:extLst>
          </p:cNvPr>
          <p:cNvPicPr>
            <a:picLocks noChangeAspect="1"/>
          </p:cNvPicPr>
          <p:nvPr/>
        </p:nvPicPr>
        <p:blipFill>
          <a:blip r:embed="rId3"/>
          <a:stretch>
            <a:fillRect/>
          </a:stretch>
        </p:blipFill>
        <p:spPr>
          <a:xfrm>
            <a:off x="5021922" y="4310495"/>
            <a:ext cx="4863074" cy="3131682"/>
          </a:xfrm>
          <a:prstGeom prst="rect">
            <a:avLst/>
          </a:prstGeom>
        </p:spPr>
      </p:pic>
      <p:pic>
        <p:nvPicPr>
          <p:cNvPr id="7" name="Picture 6">
            <a:extLst>
              <a:ext uri="{FF2B5EF4-FFF2-40B4-BE49-F238E27FC236}">
                <a16:creationId xmlns:a16="http://schemas.microsoft.com/office/drawing/2014/main" id="{69FC651B-6E50-4F7F-82E4-46BA445A02FE}"/>
              </a:ext>
            </a:extLst>
          </p:cNvPr>
          <p:cNvPicPr>
            <a:picLocks noChangeAspect="1"/>
          </p:cNvPicPr>
          <p:nvPr/>
        </p:nvPicPr>
        <p:blipFill>
          <a:blip r:embed="rId4"/>
          <a:stretch>
            <a:fillRect/>
          </a:stretch>
        </p:blipFill>
        <p:spPr>
          <a:xfrm>
            <a:off x="166125" y="1416305"/>
            <a:ext cx="2042503" cy="2644779"/>
          </a:xfrm>
          <a:prstGeom prst="rect">
            <a:avLst/>
          </a:prstGeom>
          <a:ln>
            <a:solidFill>
              <a:srgbClr val="20366F"/>
            </a:solidFill>
          </a:ln>
        </p:spPr>
      </p:pic>
      <p:sp>
        <p:nvSpPr>
          <p:cNvPr id="8" name="TextBox 7">
            <a:extLst>
              <a:ext uri="{FF2B5EF4-FFF2-40B4-BE49-F238E27FC236}">
                <a16:creationId xmlns:a16="http://schemas.microsoft.com/office/drawing/2014/main" id="{B77C748F-81CC-4E19-9A38-E6022C8B5431}"/>
              </a:ext>
            </a:extLst>
          </p:cNvPr>
          <p:cNvSpPr txBox="1"/>
          <p:nvPr/>
        </p:nvSpPr>
        <p:spPr>
          <a:xfrm>
            <a:off x="3796794" y="1171002"/>
            <a:ext cx="6102759" cy="3108543"/>
          </a:xfrm>
          <a:prstGeom prst="rect">
            <a:avLst/>
          </a:prstGeom>
          <a:noFill/>
        </p:spPr>
        <p:txBody>
          <a:bodyPr wrap="square" rtlCol="0">
            <a:spAutoFit/>
          </a:bodyPr>
          <a:lstStyle/>
          <a:p>
            <a:r>
              <a:rPr lang="en-US" sz="1600" b="1" i="1" dirty="0">
                <a:solidFill>
                  <a:srgbClr val="20366F"/>
                </a:solidFill>
              </a:rPr>
              <a:t>Voyager Launch Packet includes:</a:t>
            </a:r>
          </a:p>
          <a:p>
            <a:pPr marL="285750" indent="-285750">
              <a:buFont typeface="Arial" panose="020B0604020202020204" pitchFamily="34" charset="0"/>
              <a:buChar char="•"/>
            </a:pPr>
            <a:r>
              <a:rPr lang="en-US" sz="1600" dirty="0">
                <a:solidFill>
                  <a:srgbClr val="20366F"/>
                </a:solidFill>
              </a:rPr>
              <a:t>Voyager Euro-Style Rollator Sell Sheet</a:t>
            </a:r>
          </a:p>
          <a:p>
            <a:pPr marL="285750" indent="-285750">
              <a:buFont typeface="Arial" panose="020B0604020202020204" pitchFamily="34" charset="0"/>
              <a:buChar char="•"/>
            </a:pPr>
            <a:r>
              <a:rPr lang="en-US" sz="1600" dirty="0">
                <a:solidFill>
                  <a:srgbClr val="20366F"/>
                </a:solidFill>
              </a:rPr>
              <a:t>NEW Rollator Family Brochure</a:t>
            </a:r>
          </a:p>
          <a:p>
            <a:pPr marL="285750" indent="-285750">
              <a:buFont typeface="Arial" panose="020B0604020202020204" pitchFamily="34" charset="0"/>
              <a:buChar char="•"/>
            </a:pPr>
            <a:r>
              <a:rPr lang="en-US" sz="1600" dirty="0">
                <a:solidFill>
                  <a:srgbClr val="20366F"/>
                </a:solidFill>
              </a:rPr>
              <a:t>Training Deck</a:t>
            </a:r>
          </a:p>
          <a:p>
            <a:pPr marL="285750" indent="-285750">
              <a:buFont typeface="Arial" panose="020B0604020202020204" pitchFamily="34" charset="0"/>
              <a:buChar char="•"/>
            </a:pPr>
            <a:r>
              <a:rPr lang="en-US" sz="1600" dirty="0">
                <a:solidFill>
                  <a:srgbClr val="20366F"/>
                </a:solidFill>
              </a:rPr>
              <a:t>Voyager Hang Tag (User Manual)</a:t>
            </a:r>
          </a:p>
          <a:p>
            <a:pPr marL="285750" indent="-285750">
              <a:buFont typeface="Arial" panose="020B0604020202020204" pitchFamily="34" charset="0"/>
              <a:buChar char="•"/>
            </a:pPr>
            <a:r>
              <a:rPr lang="en-US" sz="1600" dirty="0">
                <a:solidFill>
                  <a:srgbClr val="20366F"/>
                </a:solidFill>
              </a:rPr>
              <a:t>Replacement Parts Schematic </a:t>
            </a:r>
          </a:p>
          <a:p>
            <a:pPr marL="285750" indent="-285750">
              <a:buFont typeface="Arial" panose="020B0604020202020204" pitchFamily="34" charset="0"/>
              <a:buChar char="•"/>
            </a:pPr>
            <a:endParaRPr lang="en-US" sz="1600" dirty="0">
              <a:solidFill>
                <a:srgbClr val="20366F"/>
              </a:solidFill>
            </a:endParaRPr>
          </a:p>
          <a:p>
            <a:r>
              <a:rPr lang="en-US" sz="1600" b="1" i="1" dirty="0">
                <a:solidFill>
                  <a:srgbClr val="20366F"/>
                </a:solidFill>
              </a:rPr>
              <a:t>Notable Dates:</a:t>
            </a:r>
          </a:p>
          <a:p>
            <a:r>
              <a:rPr lang="en-US" sz="1600" dirty="0">
                <a:solidFill>
                  <a:srgbClr val="20366F"/>
                </a:solidFill>
              </a:rPr>
              <a:t>6/23:  Press Release and Pre-Sale Email Blast to Focus Customers</a:t>
            </a:r>
          </a:p>
          <a:p>
            <a:r>
              <a:rPr lang="en-US" sz="1600" dirty="0">
                <a:solidFill>
                  <a:srgbClr val="20366F"/>
                </a:solidFill>
              </a:rPr>
              <a:t>7/7: 2</a:t>
            </a:r>
            <a:r>
              <a:rPr lang="en-US" sz="1600" baseline="30000" dirty="0">
                <a:solidFill>
                  <a:srgbClr val="20366F"/>
                </a:solidFill>
              </a:rPr>
              <a:t>nd</a:t>
            </a:r>
            <a:r>
              <a:rPr lang="en-US" sz="1600" dirty="0">
                <a:solidFill>
                  <a:srgbClr val="20366F"/>
                </a:solidFill>
              </a:rPr>
              <a:t> Email Blast to include Non-Focus Customers</a:t>
            </a:r>
          </a:p>
          <a:p>
            <a:r>
              <a:rPr lang="en-US" sz="1600" dirty="0">
                <a:solidFill>
                  <a:srgbClr val="20366F"/>
                </a:solidFill>
              </a:rPr>
              <a:t>7/27: Product arrival to OH (20) and GA (52)DC’s</a:t>
            </a:r>
          </a:p>
          <a:p>
            <a:r>
              <a:rPr lang="en-US" sz="1600" dirty="0">
                <a:solidFill>
                  <a:srgbClr val="20366F"/>
                </a:solidFill>
              </a:rPr>
              <a:t>8/3: Product arrival to CA (24) DC</a:t>
            </a:r>
          </a:p>
        </p:txBody>
      </p:sp>
      <p:pic>
        <p:nvPicPr>
          <p:cNvPr id="9" name="Picture 8">
            <a:extLst>
              <a:ext uri="{FF2B5EF4-FFF2-40B4-BE49-F238E27FC236}">
                <a16:creationId xmlns:a16="http://schemas.microsoft.com/office/drawing/2014/main" id="{4BBE8799-0926-42D0-9E75-AF1684C30DCD}"/>
              </a:ext>
            </a:extLst>
          </p:cNvPr>
          <p:cNvPicPr>
            <a:picLocks noChangeAspect="1"/>
          </p:cNvPicPr>
          <p:nvPr/>
        </p:nvPicPr>
        <p:blipFill>
          <a:blip r:embed="rId5"/>
          <a:stretch>
            <a:fillRect/>
          </a:stretch>
        </p:blipFill>
        <p:spPr>
          <a:xfrm>
            <a:off x="2347355" y="1416304"/>
            <a:ext cx="1310712" cy="2644779"/>
          </a:xfrm>
          <a:prstGeom prst="rect">
            <a:avLst/>
          </a:prstGeom>
          <a:ln>
            <a:solidFill>
              <a:srgbClr val="20366F"/>
            </a:solidFill>
          </a:ln>
        </p:spPr>
      </p:pic>
    </p:spTree>
    <p:extLst>
      <p:ext uri="{BB962C8B-B14F-4D97-AF65-F5344CB8AC3E}">
        <p14:creationId xmlns:p14="http://schemas.microsoft.com/office/powerpoint/2010/main" val="39780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9574A0-B955-4080-84ED-EA76792A1A42}"/>
              </a:ext>
            </a:extLst>
          </p:cNvPr>
          <p:cNvSpPr>
            <a:spLocks noGrp="1"/>
          </p:cNvSpPr>
          <p:nvPr>
            <p:ph type="sldNum" sz="quarter" idx="12"/>
          </p:nvPr>
        </p:nvSpPr>
        <p:spPr/>
        <p:txBody>
          <a:bodyPr/>
          <a:lstStyle/>
          <a:p>
            <a:fld id="{65D48C5F-468E-4FF8-838C-E56FC3B5D188}" type="slidenum">
              <a:rPr lang="en-US" smtClean="0"/>
              <a:t>7</a:t>
            </a:fld>
            <a:endParaRPr lang="en-US" dirty="0"/>
          </a:p>
        </p:txBody>
      </p:sp>
      <p:sp>
        <p:nvSpPr>
          <p:cNvPr id="4" name="TextBox 3">
            <a:extLst>
              <a:ext uri="{FF2B5EF4-FFF2-40B4-BE49-F238E27FC236}">
                <a16:creationId xmlns:a16="http://schemas.microsoft.com/office/drawing/2014/main" id="{5EA2B89E-6293-4EC7-88B4-C5F06B697269}"/>
              </a:ext>
            </a:extLst>
          </p:cNvPr>
          <p:cNvSpPr txBox="1"/>
          <p:nvPr/>
        </p:nvSpPr>
        <p:spPr>
          <a:xfrm>
            <a:off x="398371" y="1203543"/>
            <a:ext cx="9056914" cy="5262979"/>
          </a:xfrm>
          <a:prstGeom prst="rect">
            <a:avLst/>
          </a:prstGeom>
          <a:noFill/>
        </p:spPr>
        <p:txBody>
          <a:bodyPr wrap="square" rtlCol="0">
            <a:spAutoFit/>
          </a:bodyPr>
          <a:lstStyle/>
          <a:p>
            <a:r>
              <a:rPr lang="en-US" sz="1600" dirty="0">
                <a:solidFill>
                  <a:srgbClr val="20366F"/>
                </a:solidFill>
              </a:rPr>
              <a:t>Until now, there has been a big gap in our Probasics Rollator line.  The addition of the new Voyager not only fills that gap, but it offers a number of unique, differentiating features like we don’t offer in any product or family of products in our long list of product categories.  </a:t>
            </a:r>
          </a:p>
          <a:p>
            <a:endParaRPr lang="en-US" sz="1600" dirty="0">
              <a:solidFill>
                <a:srgbClr val="20366F"/>
              </a:solidFill>
            </a:endParaRPr>
          </a:p>
          <a:p>
            <a:r>
              <a:rPr lang="en-US" sz="1600" dirty="0">
                <a:solidFill>
                  <a:srgbClr val="20366F"/>
                </a:solidFill>
              </a:rPr>
              <a:t>With its differentiating features, the Voyager not only fill s a gap in our Rollator line – it also fills a gap in the rollator market combining a Euro-Style design with an adjustable height seat that accommodates a wide range of users heights from 4’11” – 6’4”.  </a:t>
            </a:r>
          </a:p>
          <a:p>
            <a:endParaRPr lang="en-US" sz="1600" dirty="0">
              <a:solidFill>
                <a:srgbClr val="20366F"/>
              </a:solidFill>
            </a:endParaRPr>
          </a:p>
          <a:p>
            <a:r>
              <a:rPr lang="en-US" sz="1600" dirty="0">
                <a:solidFill>
                  <a:srgbClr val="20366F"/>
                </a:solidFill>
              </a:rPr>
              <a:t>With independent Seat and Handle Height adjustability, the Voyager allows for a custom fitment to each user – a feature that is simply not offered by any other Euro-Style Rollator on the market. …And, as the seat height is increased, the wheelbase increases, effectively addressing the need for increased stability – also unique to the Voyager.</a:t>
            </a:r>
          </a:p>
          <a:p>
            <a:endParaRPr lang="en-US" sz="1600" dirty="0">
              <a:solidFill>
                <a:srgbClr val="20366F"/>
              </a:solidFill>
            </a:endParaRPr>
          </a:p>
          <a:p>
            <a:r>
              <a:rPr lang="en-US" sz="1600" dirty="0">
                <a:solidFill>
                  <a:srgbClr val="20366F"/>
                </a:solidFill>
              </a:rPr>
              <a:t>It that isn’t enough, the Voyager also boasts an innovative top-to-bottom protected braking mechanism that safeguards the entire system from breakage and offers easy tension adjustment. </a:t>
            </a:r>
          </a:p>
          <a:p>
            <a:endParaRPr lang="en-US" sz="1600" dirty="0">
              <a:solidFill>
                <a:srgbClr val="20366F"/>
              </a:solidFill>
            </a:endParaRPr>
          </a:p>
          <a:p>
            <a:r>
              <a:rPr lang="en-US" sz="1600" dirty="0">
                <a:solidFill>
                  <a:srgbClr val="20366F"/>
                </a:solidFill>
              </a:rPr>
              <a:t>The Voyager is constructed of durable and robust elongated tubing in three attractive, high-gloss, metallic finishes…Cobalt Blue, Rose Gold and Ice Crystal. </a:t>
            </a:r>
          </a:p>
          <a:p>
            <a:endParaRPr lang="en-US" sz="1600" dirty="0">
              <a:solidFill>
                <a:srgbClr val="20366F"/>
              </a:solidFill>
            </a:endParaRPr>
          </a:p>
          <a:p>
            <a:r>
              <a:rPr lang="en-US" sz="1600" dirty="0">
                <a:solidFill>
                  <a:srgbClr val="20366F"/>
                </a:solidFill>
              </a:rPr>
              <a:t>With the addition of the Voyager family (Voyager XR coming soon), Compass Health now has a complete line of rollators to suit the needs of any end-user, Medicare Dealer and HME Retailer. </a:t>
            </a:r>
            <a:endParaRPr lang="en-US" sz="1600" dirty="0">
              <a:solidFill>
                <a:srgbClr val="0070C0"/>
              </a:solidFill>
            </a:endParaRPr>
          </a:p>
        </p:txBody>
      </p:sp>
      <p:sp>
        <p:nvSpPr>
          <p:cNvPr id="5" name="TextBox 4">
            <a:extLst>
              <a:ext uri="{FF2B5EF4-FFF2-40B4-BE49-F238E27FC236}">
                <a16:creationId xmlns:a16="http://schemas.microsoft.com/office/drawing/2014/main" id="{3EA14DB1-A513-43F2-8A62-F5AFE596535A}"/>
              </a:ext>
            </a:extLst>
          </p:cNvPr>
          <p:cNvSpPr txBox="1"/>
          <p:nvPr/>
        </p:nvSpPr>
        <p:spPr>
          <a:xfrm>
            <a:off x="992527" y="95621"/>
            <a:ext cx="8462758" cy="646331"/>
          </a:xfrm>
          <a:prstGeom prst="rect">
            <a:avLst/>
          </a:prstGeom>
          <a:noFill/>
        </p:spPr>
        <p:txBody>
          <a:bodyPr wrap="square" rtlCol="0">
            <a:spAutoFit/>
          </a:bodyPr>
          <a:lstStyle/>
          <a:p>
            <a:r>
              <a:rPr lang="en-US" sz="3600" dirty="0">
                <a:solidFill>
                  <a:schemeClr val="bg1"/>
                </a:solidFill>
              </a:rPr>
              <a:t>Voyager Euro-Style Rollator – Final Recap</a:t>
            </a:r>
          </a:p>
        </p:txBody>
      </p:sp>
      <p:pic>
        <p:nvPicPr>
          <p:cNvPr id="6" name="Picture 5">
            <a:extLst>
              <a:ext uri="{FF2B5EF4-FFF2-40B4-BE49-F238E27FC236}">
                <a16:creationId xmlns:a16="http://schemas.microsoft.com/office/drawing/2014/main" id="{A9FB7D81-3BC2-4DCB-A29E-7F15D102362C}"/>
              </a:ext>
            </a:extLst>
          </p:cNvPr>
          <p:cNvPicPr>
            <a:picLocks noChangeAspect="1"/>
          </p:cNvPicPr>
          <p:nvPr/>
        </p:nvPicPr>
        <p:blipFill>
          <a:blip r:embed="rId2"/>
          <a:stretch>
            <a:fillRect/>
          </a:stretch>
        </p:blipFill>
        <p:spPr>
          <a:xfrm>
            <a:off x="3565520" y="6529666"/>
            <a:ext cx="2654306" cy="1147113"/>
          </a:xfrm>
          <a:prstGeom prst="rect">
            <a:avLst/>
          </a:prstGeom>
        </p:spPr>
      </p:pic>
    </p:spTree>
    <p:extLst>
      <p:ext uri="{BB962C8B-B14F-4D97-AF65-F5344CB8AC3E}">
        <p14:creationId xmlns:p14="http://schemas.microsoft.com/office/powerpoint/2010/main" val="30585147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1897</TotalTime>
  <Words>1125</Words>
  <Application>Microsoft Office PowerPoint</Application>
  <PresentationFormat>Custom</PresentationFormat>
  <Paragraphs>162</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MS UI Gothic</vt:lpstr>
      <vt:lpstr>Arial</vt:lpstr>
      <vt:lpstr>Avenir</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Chrissy Foster</dc:creator>
  <cp:lastModifiedBy>Angelo Audia</cp:lastModifiedBy>
  <cp:revision>90</cp:revision>
  <dcterms:created xsi:type="dcterms:W3CDTF">2019-04-10T12:41:37Z</dcterms:created>
  <dcterms:modified xsi:type="dcterms:W3CDTF">2020-06-19T21:28:46Z</dcterms:modified>
</cp:coreProperties>
</file>