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2" r:id="rId2"/>
  </p:sldMasterIdLst>
  <p:notesMasterIdLst>
    <p:notesMasterId r:id="rId21"/>
  </p:notesMasterIdLst>
  <p:handoutMasterIdLst>
    <p:handoutMasterId r:id="rId22"/>
  </p:handoutMasterIdLst>
  <p:sldIdLst>
    <p:sldId id="256" r:id="rId3"/>
    <p:sldId id="829" r:id="rId4"/>
    <p:sldId id="257" r:id="rId5"/>
    <p:sldId id="258" r:id="rId6"/>
    <p:sldId id="259" r:id="rId7"/>
    <p:sldId id="260" r:id="rId8"/>
    <p:sldId id="261" r:id="rId9"/>
    <p:sldId id="262" r:id="rId10"/>
    <p:sldId id="263" r:id="rId11"/>
    <p:sldId id="264" r:id="rId12"/>
    <p:sldId id="265" r:id="rId13"/>
    <p:sldId id="266" r:id="rId14"/>
    <p:sldId id="828" r:id="rId15"/>
    <p:sldId id="830" r:id="rId16"/>
    <p:sldId id="831" r:id="rId17"/>
    <p:sldId id="832" r:id="rId18"/>
    <p:sldId id="834" r:id="rId19"/>
    <p:sldId id="833" r:id="rId20"/>
  </p:sldIdLst>
  <p:sldSz cx="10058400" cy="77724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D366C"/>
    <a:srgbClr val="20366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159" autoAdjust="0"/>
    <p:restoredTop sz="94660"/>
  </p:normalViewPr>
  <p:slideViewPr>
    <p:cSldViewPr snapToGrid="0">
      <p:cViewPr varScale="1">
        <p:scale>
          <a:sx n="101" d="100"/>
          <a:sy n="101" d="100"/>
        </p:scale>
        <p:origin x="1710" y="13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B428B74-632E-4BEA-876B-D29CAC4EA400}"/>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FC713BF5-5664-4A83-8CAB-EE3EEBC1C39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45A0696-6004-4D3D-952C-D20325348399}" type="datetimeFigureOut">
              <a:rPr lang="en-US" smtClean="0"/>
              <a:t>7/23/2020</a:t>
            </a:fld>
            <a:endParaRPr lang="en-US"/>
          </a:p>
        </p:txBody>
      </p:sp>
      <p:sp>
        <p:nvSpPr>
          <p:cNvPr id="4" name="Footer Placeholder 3">
            <a:extLst>
              <a:ext uri="{FF2B5EF4-FFF2-40B4-BE49-F238E27FC236}">
                <a16:creationId xmlns:a16="http://schemas.microsoft.com/office/drawing/2014/main" id="{27CA97F3-BE73-4B41-A653-0C5CCD52102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64507F08-BDEC-46BE-A203-784AB86D67E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BEB5545-B847-47A7-9DB3-F4D284DBD8EF}" type="slidenum">
              <a:rPr lang="en-US" smtClean="0"/>
              <a:t>‹#›</a:t>
            </a:fld>
            <a:endParaRPr lang="en-US"/>
          </a:p>
        </p:txBody>
      </p:sp>
    </p:spTree>
    <p:extLst>
      <p:ext uri="{BB962C8B-B14F-4D97-AF65-F5344CB8AC3E}">
        <p14:creationId xmlns:p14="http://schemas.microsoft.com/office/powerpoint/2010/main" val="420388463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184ECB5-C999-448A-917F-4208CC7756C8}" type="datetimeFigureOut">
              <a:rPr lang="en-US" smtClean="0"/>
              <a:t>7/23/2020</a:t>
            </a:fld>
            <a:endParaRPr lang="en-US"/>
          </a:p>
        </p:txBody>
      </p:sp>
      <p:sp>
        <p:nvSpPr>
          <p:cNvPr id="4" name="Slide Image Placeholder 3"/>
          <p:cNvSpPr>
            <a:spLocks noGrp="1" noRot="1" noChangeAspect="1"/>
          </p:cNvSpPr>
          <p:nvPr>
            <p:ph type="sldImg" idx="2"/>
          </p:nvPr>
        </p:nvSpPr>
        <p:spPr>
          <a:xfrm>
            <a:off x="1431925" y="1143000"/>
            <a:ext cx="399415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39BF5A-CEFC-4BBB-A330-2DD503CA54DD}" type="slidenum">
              <a:rPr lang="en-US" smtClean="0"/>
              <a:t>‹#›</a:t>
            </a:fld>
            <a:endParaRPr lang="en-US"/>
          </a:p>
        </p:txBody>
      </p:sp>
    </p:spTree>
    <p:extLst>
      <p:ext uri="{BB962C8B-B14F-4D97-AF65-F5344CB8AC3E}">
        <p14:creationId xmlns:p14="http://schemas.microsoft.com/office/powerpoint/2010/main" val="3418879679"/>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4F40E855-8830-4C18-AA23-02511509A0F8}"/>
              </a:ext>
            </a:extLst>
          </p:cNvPr>
          <p:cNvSpPr txBox="1"/>
          <p:nvPr userDrawn="1"/>
        </p:nvSpPr>
        <p:spPr>
          <a:xfrm>
            <a:off x="405353" y="4788816"/>
            <a:ext cx="6193410" cy="1077218"/>
          </a:xfrm>
          <a:prstGeom prst="rect">
            <a:avLst/>
          </a:prstGeom>
          <a:noFill/>
        </p:spPr>
        <p:txBody>
          <a:bodyPr wrap="square" rtlCol="0">
            <a:spAutoFit/>
          </a:bodyPr>
          <a:lstStyle/>
          <a:p>
            <a:pPr algn="ctr"/>
            <a:r>
              <a:rPr lang="en-US" sz="3200" dirty="0">
                <a:solidFill>
                  <a:srgbClr val="20366F"/>
                </a:solidFill>
                <a:latin typeface="Avenir"/>
              </a:rPr>
              <a:t>Title</a:t>
            </a:r>
          </a:p>
          <a:p>
            <a:pPr algn="ctr"/>
            <a:r>
              <a:rPr lang="en-US" sz="3200" dirty="0">
                <a:solidFill>
                  <a:srgbClr val="20366F"/>
                </a:solidFill>
                <a:latin typeface="Avenir"/>
              </a:rPr>
              <a:t>Date</a:t>
            </a:r>
          </a:p>
        </p:txBody>
      </p:sp>
      <p:pic>
        <p:nvPicPr>
          <p:cNvPr id="9" name="Picture 8" descr="A close up of a logo&#10;&#10;Description automatically generated">
            <a:extLst>
              <a:ext uri="{FF2B5EF4-FFF2-40B4-BE49-F238E27FC236}">
                <a16:creationId xmlns:a16="http://schemas.microsoft.com/office/drawing/2014/main" id="{42909855-1497-4D42-9BD9-EFF4B24376C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71" y="0"/>
            <a:ext cx="10054457" cy="7772400"/>
          </a:xfrm>
          <a:prstGeom prst="rect">
            <a:avLst/>
          </a:prstGeom>
        </p:spPr>
      </p:pic>
      <p:pic>
        <p:nvPicPr>
          <p:cNvPr id="11" name="Picture 10" descr="A picture containing text&#10;&#10;Description automatically generated">
            <a:extLst>
              <a:ext uri="{FF2B5EF4-FFF2-40B4-BE49-F238E27FC236}">
                <a16:creationId xmlns:a16="http://schemas.microsoft.com/office/drawing/2014/main" id="{29BCF8CF-9449-4218-A2AD-66712BE7AD9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0058400" cy="7772400"/>
          </a:xfrm>
          <a:prstGeom prst="rect">
            <a:avLst/>
          </a:prstGeom>
        </p:spPr>
      </p:pic>
    </p:spTree>
    <p:extLst>
      <p:ext uri="{BB962C8B-B14F-4D97-AF65-F5344CB8AC3E}">
        <p14:creationId xmlns:p14="http://schemas.microsoft.com/office/powerpoint/2010/main" val="3571363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BB3D87DD-8818-4A7D-8D75-1140E03DCF3A}"/>
              </a:ext>
            </a:extLst>
          </p:cNvPr>
          <p:cNvSpPr>
            <a:spLocks noGrp="1"/>
          </p:cNvSpPr>
          <p:nvPr>
            <p:ph type="sldNum" sz="quarter" idx="12"/>
          </p:nvPr>
        </p:nvSpPr>
        <p:spPr/>
        <p:txBody>
          <a:bodyPr/>
          <a:lstStyle/>
          <a:p>
            <a:fld id="{65D48C5F-468E-4FF8-838C-E56FC3B5D188}" type="slidenum">
              <a:rPr lang="en-US" smtClean="0"/>
              <a:t>‹#›</a:t>
            </a:fld>
            <a:endParaRPr lang="en-US"/>
          </a:p>
        </p:txBody>
      </p:sp>
    </p:spTree>
    <p:extLst>
      <p:ext uri="{BB962C8B-B14F-4D97-AF65-F5344CB8AC3E}">
        <p14:creationId xmlns:p14="http://schemas.microsoft.com/office/powerpoint/2010/main" val="11338410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cSld name="Section Header">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715354"/>
            <a:ext cx="10058400" cy="1057046"/>
          </a:xfrm>
          <a:prstGeom prst="rect">
            <a:avLst/>
          </a:prstGeom>
        </p:spPr>
      </p:pic>
      <p:sp>
        <p:nvSpPr>
          <p:cNvPr id="7" name="Title 1"/>
          <p:cNvSpPr>
            <a:spLocks noGrp="1"/>
          </p:cNvSpPr>
          <p:nvPr>
            <p:ph type="title"/>
          </p:nvPr>
        </p:nvSpPr>
        <p:spPr>
          <a:xfrm>
            <a:off x="481965" y="-131339"/>
            <a:ext cx="9052560" cy="1295400"/>
          </a:xfrm>
        </p:spPr>
        <p:txBody>
          <a:bodyPr>
            <a:normAutofit/>
          </a:bodyPr>
          <a:lstStyle>
            <a:lvl1pPr algn="l">
              <a:defRPr sz="3850" b="0" i="0">
                <a:solidFill>
                  <a:srgbClr val="026FBC"/>
                </a:solidFill>
                <a:latin typeface="Avenir Roman" charset="0"/>
                <a:ea typeface="Avenir Roman" charset="0"/>
                <a:cs typeface="Avenir Roman" charset="0"/>
              </a:defRPr>
            </a:lvl1pPr>
          </a:lstStyle>
          <a:p>
            <a:r>
              <a:rPr lang="en-US"/>
              <a:t>Click to edit Master title style</a:t>
            </a:r>
          </a:p>
        </p:txBody>
      </p:sp>
      <p:cxnSp>
        <p:nvCxnSpPr>
          <p:cNvPr id="9" name="Straight Connector 8"/>
          <p:cNvCxnSpPr/>
          <p:nvPr/>
        </p:nvCxnSpPr>
        <p:spPr>
          <a:xfrm>
            <a:off x="502920" y="830783"/>
            <a:ext cx="9052560" cy="0"/>
          </a:xfrm>
          <a:prstGeom prst="line">
            <a:avLst/>
          </a:prstGeom>
          <a:ln w="12700"/>
          <a:effectLst/>
        </p:spPr>
        <p:style>
          <a:lnRef idx="2">
            <a:schemeClr val="accent1"/>
          </a:lnRef>
          <a:fillRef idx="0">
            <a:schemeClr val="accent1"/>
          </a:fillRef>
          <a:effectRef idx="1">
            <a:schemeClr val="accent1"/>
          </a:effectRef>
          <a:fontRef idx="minor">
            <a:schemeClr val="tx1"/>
          </a:fontRef>
        </p:style>
      </p:cxnSp>
      <p:sp>
        <p:nvSpPr>
          <p:cNvPr id="10" name="Slide Number Placeholder 8"/>
          <p:cNvSpPr txBox="1">
            <a:spLocks/>
          </p:cNvSpPr>
          <p:nvPr/>
        </p:nvSpPr>
        <p:spPr>
          <a:xfrm>
            <a:off x="-407507" y="7109650"/>
            <a:ext cx="2346960" cy="413808"/>
          </a:xfrm>
          <a:prstGeom prst="rect">
            <a:avLst/>
          </a:prstGeom>
        </p:spPr>
        <p:txBody>
          <a:bodyPr/>
          <a:lstStyle>
            <a:defPPr>
              <a:defRPr lang="en-US"/>
            </a:defPPr>
            <a:lvl1pPr marL="0" algn="ctr" defTabSz="457200" rtl="0" eaLnBrk="1" latinLnBrk="0" hangingPunct="1">
              <a:defRPr sz="18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14673C8-EFCF-264F-B150-C1FCB4D8C6A2}" type="slidenum">
              <a:rPr lang="en-US" sz="1320" b="0" i="0" smtClean="0">
                <a:latin typeface="Avenir Roman" charset="0"/>
                <a:ea typeface="Avenir Roman" charset="0"/>
                <a:cs typeface="Avenir Roman" charset="0"/>
              </a:rPr>
              <a:pPr/>
              <a:t>‹#›</a:t>
            </a:fld>
            <a:endParaRPr lang="en-US" sz="1320" b="0" i="0" dirty="0">
              <a:latin typeface="Avenir Roman" charset="0"/>
              <a:ea typeface="Avenir Roman" charset="0"/>
              <a:cs typeface="Avenir Roman" charset="0"/>
            </a:endParaRPr>
          </a:p>
        </p:txBody>
      </p:sp>
      <p:sp>
        <p:nvSpPr>
          <p:cNvPr id="6" name="Text Placeholder 2"/>
          <p:cNvSpPr>
            <a:spLocks noGrp="1"/>
          </p:cNvSpPr>
          <p:nvPr>
            <p:ph idx="1"/>
          </p:nvPr>
        </p:nvSpPr>
        <p:spPr>
          <a:xfrm>
            <a:off x="481965" y="1462805"/>
            <a:ext cx="9052560" cy="5129425"/>
          </a:xfrm>
          <a:prstGeom prst="rect">
            <a:avLst/>
          </a:prstGeom>
        </p:spPr>
        <p:txBody>
          <a:bodyPr vert="horz" lIns="91440" tIns="45720" rIns="91440" bIns="45720" rtlCol="0">
            <a:normAutofit/>
          </a:bodyPr>
          <a:lstStyle>
            <a:lvl1pPr>
              <a:defRPr sz="1980"/>
            </a:lvl1pPr>
            <a:lvl2pPr>
              <a:defRPr sz="1760"/>
            </a:lvl2pPr>
            <a:lvl3pPr>
              <a:defRPr sz="1540"/>
            </a:lvl3pPr>
            <a:lvl4pPr>
              <a:defRPr sz="1320"/>
            </a:lvl4pPr>
            <a:lvl5pPr>
              <a:defRPr sz="132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2562775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3.xml"/><Relationship Id="rId1" Type="http://schemas.openxmlformats.org/officeDocument/2006/relationships/slideLayout" Target="../slideLayouts/slideLayout2.xml"/><Relationship Id="rId4"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691515" y="7203865"/>
            <a:ext cx="2263140" cy="413808"/>
          </a:xfrm>
          <a:prstGeom prst="rect">
            <a:avLst/>
          </a:prstGeom>
        </p:spPr>
        <p:txBody>
          <a:bodyPr vert="horz" lIns="91440" tIns="45720" rIns="91440" bIns="45720" rtlCol="0" anchor="ctr"/>
          <a:lstStyle>
            <a:lvl1pPr algn="l">
              <a:defRPr sz="132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3331845" y="7203865"/>
            <a:ext cx="3394710" cy="413808"/>
          </a:xfrm>
          <a:prstGeom prst="rect">
            <a:avLst/>
          </a:prstGeom>
        </p:spPr>
        <p:txBody>
          <a:bodyPr vert="horz" lIns="91440" tIns="45720" rIns="91440" bIns="45720" rtlCol="0" anchor="ctr"/>
          <a:lstStyle>
            <a:lvl1pPr algn="ctr">
              <a:defRPr sz="132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7103745" y="7203865"/>
            <a:ext cx="2263140" cy="413808"/>
          </a:xfrm>
          <a:prstGeom prst="rect">
            <a:avLst/>
          </a:prstGeom>
        </p:spPr>
        <p:txBody>
          <a:bodyPr vert="horz" lIns="91440" tIns="45720" rIns="91440" bIns="45720" rtlCol="0" anchor="ctr"/>
          <a:lstStyle>
            <a:lvl1pPr algn="r">
              <a:defRPr sz="1320">
                <a:solidFill>
                  <a:schemeClr val="tx1">
                    <a:tint val="75000"/>
                  </a:schemeClr>
                </a:solidFill>
              </a:defRPr>
            </a:lvl1pPr>
          </a:lstStyle>
          <a:p>
            <a:fld id="{2EF1ACB4-AE44-4F70-9134-90E789E19DA2}" type="slidenum">
              <a:rPr lang="en-US" smtClean="0"/>
              <a:t>‹#›</a:t>
            </a:fld>
            <a:endParaRPr lang="en-US"/>
          </a:p>
        </p:txBody>
      </p:sp>
      <p:pic>
        <p:nvPicPr>
          <p:cNvPr id="8" name="Picture 7" descr="A picture containing text&#10;&#10;Description automatically generated">
            <a:extLst>
              <a:ext uri="{FF2B5EF4-FFF2-40B4-BE49-F238E27FC236}">
                <a16:creationId xmlns:a16="http://schemas.microsoft.com/office/drawing/2014/main" id="{DBBBC01C-9DC5-4912-A54D-0FE38E42ED2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0058400" cy="7772400"/>
          </a:xfrm>
          <a:prstGeom prst="rect">
            <a:avLst/>
          </a:prstGeom>
        </p:spPr>
      </p:pic>
      <p:pic>
        <p:nvPicPr>
          <p:cNvPr id="10" name="Picture 9" descr="A picture containing text&#10;&#10;Description automatically generated">
            <a:extLst>
              <a:ext uri="{FF2B5EF4-FFF2-40B4-BE49-F238E27FC236}">
                <a16:creationId xmlns:a16="http://schemas.microsoft.com/office/drawing/2014/main" id="{CEDFF2B4-D412-475B-9CC1-7A886B799DB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0058400" cy="7772400"/>
          </a:xfrm>
          <a:prstGeom prst="rect">
            <a:avLst/>
          </a:prstGeom>
        </p:spPr>
      </p:pic>
    </p:spTree>
    <p:extLst>
      <p:ext uri="{BB962C8B-B14F-4D97-AF65-F5344CB8AC3E}">
        <p14:creationId xmlns:p14="http://schemas.microsoft.com/office/powerpoint/2010/main" val="2361892511"/>
      </p:ext>
    </p:extLst>
  </p:cSld>
  <p:clrMap bg1="lt1" tx1="dk1" bg2="lt2" tx2="dk2" accent1="accent1" accent2="accent2" accent3="accent3" accent4="accent4" accent5="accent5" accent6="accent6" hlink="hlink" folHlink="folHlink"/>
  <p:sldLayoutIdLst>
    <p:sldLayoutId id="2147483661" r:id="rId1"/>
  </p:sldLayoutIdLst>
  <p:hf hdr="0" ftr="0" dt="0"/>
  <p:txStyles>
    <p:titleStyle>
      <a:lvl1pPr algn="l" defTabSz="1005840" rtl="0" eaLnBrk="1" latinLnBrk="0" hangingPunct="1">
        <a:lnSpc>
          <a:spcPct val="90000"/>
        </a:lnSpc>
        <a:spcBef>
          <a:spcPct val="0"/>
        </a:spcBef>
        <a:buNone/>
        <a:defRPr sz="4840" kern="1200">
          <a:solidFill>
            <a:schemeClr val="tx1"/>
          </a:solidFill>
          <a:latin typeface="+mj-lt"/>
          <a:ea typeface="+mj-ea"/>
          <a:cs typeface="+mj-cs"/>
        </a:defRPr>
      </a:lvl1pPr>
    </p:titleStyle>
    <p:bodyStyle>
      <a:lvl1pPr marL="251460" indent="-251460" algn="l" defTabSz="1005840" rtl="0" eaLnBrk="1" latinLnBrk="0" hangingPunct="1">
        <a:lnSpc>
          <a:spcPct val="90000"/>
        </a:lnSpc>
        <a:spcBef>
          <a:spcPts val="1100"/>
        </a:spcBef>
        <a:buFont typeface="Arial" panose="020B0604020202020204" pitchFamily="34" charset="0"/>
        <a:buChar char="•"/>
        <a:defRPr sz="3080" kern="1200">
          <a:solidFill>
            <a:schemeClr val="tx1"/>
          </a:solidFill>
          <a:latin typeface="+mn-lt"/>
          <a:ea typeface="+mn-ea"/>
          <a:cs typeface="+mn-cs"/>
        </a:defRPr>
      </a:lvl1pPr>
      <a:lvl2pPr marL="754380" indent="-251460" algn="l" defTabSz="1005840" rtl="0" eaLnBrk="1" latinLnBrk="0" hangingPunct="1">
        <a:lnSpc>
          <a:spcPct val="90000"/>
        </a:lnSpc>
        <a:spcBef>
          <a:spcPts val="550"/>
        </a:spcBef>
        <a:buFont typeface="Arial" panose="020B0604020202020204" pitchFamily="34" charset="0"/>
        <a:buChar char="•"/>
        <a:defRPr sz="2640" kern="1200">
          <a:solidFill>
            <a:schemeClr val="tx1"/>
          </a:solidFill>
          <a:latin typeface="+mn-lt"/>
          <a:ea typeface="+mn-ea"/>
          <a:cs typeface="+mn-cs"/>
        </a:defRPr>
      </a:lvl2pPr>
      <a:lvl3pPr marL="1257300" indent="-251460" algn="l" defTabSz="1005840" rtl="0" eaLnBrk="1" latinLnBrk="0" hangingPunct="1">
        <a:lnSpc>
          <a:spcPct val="90000"/>
        </a:lnSpc>
        <a:spcBef>
          <a:spcPts val="550"/>
        </a:spcBef>
        <a:buFont typeface="Arial" panose="020B0604020202020204" pitchFamily="34" charset="0"/>
        <a:buChar char="•"/>
        <a:defRPr sz="2200" kern="1200">
          <a:solidFill>
            <a:schemeClr val="tx1"/>
          </a:solidFill>
          <a:latin typeface="+mn-lt"/>
          <a:ea typeface="+mn-ea"/>
          <a:cs typeface="+mn-cs"/>
        </a:defRPr>
      </a:lvl3pPr>
      <a:lvl4pPr marL="176022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4pPr>
      <a:lvl5pPr marL="226314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5pPr>
      <a:lvl6pPr marL="276606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6pPr>
      <a:lvl7pPr marL="326898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7pPr>
      <a:lvl8pPr marL="377190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8pPr>
      <a:lvl9pPr marL="427482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9pPr>
    </p:bodyStyle>
    <p:otherStyle>
      <a:defPPr>
        <a:defRPr lang="en-US"/>
      </a:defPPr>
      <a:lvl1pPr marL="0" algn="l" defTabSz="1005840" rtl="0" eaLnBrk="1" latinLnBrk="0" hangingPunct="1">
        <a:defRPr sz="1980" kern="1200">
          <a:solidFill>
            <a:schemeClr val="tx1"/>
          </a:solidFill>
          <a:latin typeface="+mn-lt"/>
          <a:ea typeface="+mn-ea"/>
          <a:cs typeface="+mn-cs"/>
        </a:defRPr>
      </a:lvl1pPr>
      <a:lvl2pPr marL="502920" algn="l" defTabSz="1005840" rtl="0" eaLnBrk="1" latinLnBrk="0" hangingPunct="1">
        <a:defRPr sz="1980" kern="1200">
          <a:solidFill>
            <a:schemeClr val="tx1"/>
          </a:solidFill>
          <a:latin typeface="+mn-lt"/>
          <a:ea typeface="+mn-ea"/>
          <a:cs typeface="+mn-cs"/>
        </a:defRPr>
      </a:lvl2pPr>
      <a:lvl3pPr marL="1005840" algn="l" defTabSz="1005840" rtl="0" eaLnBrk="1" latinLnBrk="0" hangingPunct="1">
        <a:defRPr sz="1980" kern="1200">
          <a:solidFill>
            <a:schemeClr val="tx1"/>
          </a:solidFill>
          <a:latin typeface="+mn-lt"/>
          <a:ea typeface="+mn-ea"/>
          <a:cs typeface="+mn-cs"/>
        </a:defRPr>
      </a:lvl3pPr>
      <a:lvl4pPr marL="1508760" algn="l" defTabSz="1005840" rtl="0" eaLnBrk="1" latinLnBrk="0" hangingPunct="1">
        <a:defRPr sz="1980" kern="1200">
          <a:solidFill>
            <a:schemeClr val="tx1"/>
          </a:solidFill>
          <a:latin typeface="+mn-lt"/>
          <a:ea typeface="+mn-ea"/>
          <a:cs typeface="+mn-cs"/>
        </a:defRPr>
      </a:lvl4pPr>
      <a:lvl5pPr marL="2011680" algn="l" defTabSz="1005840" rtl="0" eaLnBrk="1" latinLnBrk="0" hangingPunct="1">
        <a:defRPr sz="1980" kern="1200">
          <a:solidFill>
            <a:schemeClr val="tx1"/>
          </a:solidFill>
          <a:latin typeface="+mn-lt"/>
          <a:ea typeface="+mn-ea"/>
          <a:cs typeface="+mn-cs"/>
        </a:defRPr>
      </a:lvl5pPr>
      <a:lvl6pPr marL="2514600" algn="l" defTabSz="1005840" rtl="0" eaLnBrk="1" latinLnBrk="0" hangingPunct="1">
        <a:defRPr sz="1980" kern="1200">
          <a:solidFill>
            <a:schemeClr val="tx1"/>
          </a:solidFill>
          <a:latin typeface="+mn-lt"/>
          <a:ea typeface="+mn-ea"/>
          <a:cs typeface="+mn-cs"/>
        </a:defRPr>
      </a:lvl6pPr>
      <a:lvl7pPr marL="3017520" algn="l" defTabSz="1005840" rtl="0" eaLnBrk="1" latinLnBrk="0" hangingPunct="1">
        <a:defRPr sz="1980" kern="1200">
          <a:solidFill>
            <a:schemeClr val="tx1"/>
          </a:solidFill>
          <a:latin typeface="+mn-lt"/>
          <a:ea typeface="+mn-ea"/>
          <a:cs typeface="+mn-cs"/>
        </a:defRPr>
      </a:lvl7pPr>
      <a:lvl8pPr marL="3520440" algn="l" defTabSz="1005840" rtl="0" eaLnBrk="1" latinLnBrk="0" hangingPunct="1">
        <a:defRPr sz="1980" kern="1200">
          <a:solidFill>
            <a:schemeClr val="tx1"/>
          </a:solidFill>
          <a:latin typeface="+mn-lt"/>
          <a:ea typeface="+mn-ea"/>
          <a:cs typeface="+mn-cs"/>
        </a:defRPr>
      </a:lvl8pPr>
      <a:lvl9pPr marL="4023360" algn="l" defTabSz="1005840" rtl="0" eaLnBrk="1" latinLnBrk="0" hangingPunct="1">
        <a:defRPr sz="198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6700F63-BCDE-488D-AA8E-9329D4955B9F}"/>
              </a:ext>
            </a:extLst>
          </p:cNvPr>
          <p:cNvSpPr>
            <a:spLocks noGrp="1"/>
          </p:cNvSpPr>
          <p:nvPr>
            <p:ph type="title"/>
          </p:nvPr>
        </p:nvSpPr>
        <p:spPr>
          <a:xfrm>
            <a:off x="692150" y="414338"/>
            <a:ext cx="8674100" cy="150177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3660376-F1F1-4CEF-9E7D-0D262E6A1167}"/>
              </a:ext>
            </a:extLst>
          </p:cNvPr>
          <p:cNvSpPr>
            <a:spLocks noGrp="1"/>
          </p:cNvSpPr>
          <p:nvPr>
            <p:ph type="body" idx="1"/>
          </p:nvPr>
        </p:nvSpPr>
        <p:spPr>
          <a:xfrm>
            <a:off x="692150" y="2068513"/>
            <a:ext cx="8674100" cy="493236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A2126F-8865-41DE-AECE-617E6C95C4B4}"/>
              </a:ext>
            </a:extLst>
          </p:cNvPr>
          <p:cNvSpPr>
            <a:spLocks noGrp="1"/>
          </p:cNvSpPr>
          <p:nvPr>
            <p:ph type="dt" sz="half" idx="2"/>
          </p:nvPr>
        </p:nvSpPr>
        <p:spPr>
          <a:xfrm>
            <a:off x="692150" y="7204075"/>
            <a:ext cx="2262188" cy="414338"/>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5EED3C47-1C3A-4F20-B015-CCE0CAA76C0C}"/>
              </a:ext>
            </a:extLst>
          </p:cNvPr>
          <p:cNvSpPr>
            <a:spLocks noGrp="1"/>
          </p:cNvSpPr>
          <p:nvPr>
            <p:ph type="ftr" sz="quarter" idx="3"/>
          </p:nvPr>
        </p:nvSpPr>
        <p:spPr>
          <a:xfrm>
            <a:off x="3332163" y="7204075"/>
            <a:ext cx="3394075" cy="414338"/>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9314F7E-19BD-48B8-8F6C-C3D7C0715406}"/>
              </a:ext>
            </a:extLst>
          </p:cNvPr>
          <p:cNvSpPr>
            <a:spLocks noGrp="1"/>
          </p:cNvSpPr>
          <p:nvPr>
            <p:ph type="sldNum" sz="quarter" idx="4"/>
          </p:nvPr>
        </p:nvSpPr>
        <p:spPr>
          <a:xfrm>
            <a:off x="7104063" y="7204075"/>
            <a:ext cx="2262187" cy="414338"/>
          </a:xfrm>
          <a:prstGeom prst="rect">
            <a:avLst/>
          </a:prstGeom>
        </p:spPr>
        <p:txBody>
          <a:bodyPr vert="horz" lIns="91440" tIns="45720" rIns="91440" bIns="45720" rtlCol="0" anchor="ctr"/>
          <a:lstStyle>
            <a:lvl1pPr algn="r">
              <a:defRPr sz="1200">
                <a:solidFill>
                  <a:schemeClr val="tx1">
                    <a:tint val="75000"/>
                  </a:schemeClr>
                </a:solidFill>
              </a:defRPr>
            </a:lvl1pPr>
          </a:lstStyle>
          <a:p>
            <a:fld id="{65D48C5F-468E-4FF8-838C-E56FC3B5D188}" type="slidenum">
              <a:rPr lang="en-US" smtClean="0"/>
              <a:t>‹#›</a:t>
            </a:fld>
            <a:endParaRPr lang="en-US"/>
          </a:p>
        </p:txBody>
      </p:sp>
      <p:pic>
        <p:nvPicPr>
          <p:cNvPr id="8" name="Picture 7" descr="A close up of a logo&#10;&#10;Description automatically generated">
            <a:extLst>
              <a:ext uri="{FF2B5EF4-FFF2-40B4-BE49-F238E27FC236}">
                <a16:creationId xmlns:a16="http://schemas.microsoft.com/office/drawing/2014/main" id="{F1B791A9-F47B-49C0-803A-39439FAEDFF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971" y="0"/>
            <a:ext cx="10054457" cy="7772400"/>
          </a:xfrm>
          <a:prstGeom prst="rect">
            <a:avLst/>
          </a:prstGeom>
        </p:spPr>
      </p:pic>
    </p:spTree>
    <p:extLst>
      <p:ext uri="{BB962C8B-B14F-4D97-AF65-F5344CB8AC3E}">
        <p14:creationId xmlns:p14="http://schemas.microsoft.com/office/powerpoint/2010/main" val="933821242"/>
      </p:ext>
    </p:extLst>
  </p:cSld>
  <p:clrMap bg1="lt1" tx1="dk1" bg2="lt2" tx2="dk2" accent1="accent1" accent2="accent2" accent3="accent3" accent4="accent4" accent5="accent5" accent6="accent6" hlink="hlink" folHlink="folHlink"/>
  <p:sldLayoutIdLst>
    <p:sldLayoutId id="2147483663" r:id="rId1"/>
    <p:sldLayoutId id="2147483664" r:id="rId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64C47F4-245D-4954-AE61-227A64A728A5}"/>
              </a:ext>
            </a:extLst>
          </p:cNvPr>
          <p:cNvSpPr txBox="1"/>
          <p:nvPr/>
        </p:nvSpPr>
        <p:spPr>
          <a:xfrm>
            <a:off x="685799" y="4724313"/>
            <a:ext cx="5400675" cy="1569660"/>
          </a:xfrm>
          <a:prstGeom prst="rect">
            <a:avLst/>
          </a:prstGeom>
          <a:noFill/>
        </p:spPr>
        <p:txBody>
          <a:bodyPr wrap="square" rtlCol="0" anchor="ctr">
            <a:spAutoFit/>
          </a:bodyPr>
          <a:lstStyle/>
          <a:p>
            <a:pPr algn="ctr"/>
            <a:r>
              <a:rPr lang="en-US" sz="3200" dirty="0">
                <a:solidFill>
                  <a:srgbClr val="20366F"/>
                </a:solidFill>
                <a:latin typeface="Avenir"/>
              </a:rPr>
              <a:t>New ProBasics PBFEB3M</a:t>
            </a:r>
          </a:p>
          <a:p>
            <a:pPr algn="ctr"/>
            <a:r>
              <a:rPr lang="en-US" sz="3200" dirty="0">
                <a:solidFill>
                  <a:srgbClr val="20366F"/>
                </a:solidFill>
                <a:latin typeface="Avenir"/>
              </a:rPr>
              <a:t> 3 Motor Full Electric Bed</a:t>
            </a:r>
            <a:br>
              <a:rPr lang="en-US" sz="3200" dirty="0">
                <a:solidFill>
                  <a:srgbClr val="20366F"/>
                </a:solidFill>
                <a:latin typeface="Avenir"/>
              </a:rPr>
            </a:br>
            <a:r>
              <a:rPr lang="en-US" sz="3200" dirty="0">
                <a:solidFill>
                  <a:srgbClr val="20366F"/>
                </a:solidFill>
                <a:latin typeface="Avenir"/>
              </a:rPr>
              <a:t>7-22-20</a:t>
            </a:r>
          </a:p>
        </p:txBody>
      </p:sp>
    </p:spTree>
    <p:extLst>
      <p:ext uri="{BB962C8B-B14F-4D97-AF65-F5344CB8AC3E}">
        <p14:creationId xmlns:p14="http://schemas.microsoft.com/office/powerpoint/2010/main" val="41297343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5891ABF-8794-470B-A97C-1098AC1E4A29}"/>
              </a:ext>
            </a:extLst>
          </p:cNvPr>
          <p:cNvSpPr>
            <a:spLocks noGrp="1"/>
          </p:cNvSpPr>
          <p:nvPr>
            <p:ph type="sldNum" sz="quarter" idx="12"/>
          </p:nvPr>
        </p:nvSpPr>
        <p:spPr/>
        <p:txBody>
          <a:bodyPr/>
          <a:lstStyle/>
          <a:p>
            <a:fld id="{65D48C5F-468E-4FF8-838C-E56FC3B5D188}" type="slidenum">
              <a:rPr lang="en-US" smtClean="0"/>
              <a:t>10</a:t>
            </a:fld>
            <a:endParaRPr lang="en-US"/>
          </a:p>
        </p:txBody>
      </p:sp>
      <p:sp>
        <p:nvSpPr>
          <p:cNvPr id="4" name="Title 1">
            <a:extLst>
              <a:ext uri="{FF2B5EF4-FFF2-40B4-BE49-F238E27FC236}">
                <a16:creationId xmlns:a16="http://schemas.microsoft.com/office/drawing/2014/main" id="{79D81DD8-FFFC-48C1-8624-F594F5DFD59B}"/>
              </a:ext>
            </a:extLst>
          </p:cNvPr>
          <p:cNvSpPr txBox="1">
            <a:spLocks/>
          </p:cNvSpPr>
          <p:nvPr/>
        </p:nvSpPr>
        <p:spPr>
          <a:xfrm>
            <a:off x="906996" y="-50339"/>
            <a:ext cx="4347175" cy="1109383"/>
          </a:xfr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000" dirty="0">
                <a:solidFill>
                  <a:schemeClr val="bg1"/>
                </a:solidFill>
                <a:latin typeface="Avenir Roman"/>
              </a:rPr>
              <a:t>Complete Hardware Kit</a:t>
            </a:r>
          </a:p>
        </p:txBody>
      </p:sp>
      <p:sp>
        <p:nvSpPr>
          <p:cNvPr id="6" name="TextBox 5">
            <a:extLst>
              <a:ext uri="{FF2B5EF4-FFF2-40B4-BE49-F238E27FC236}">
                <a16:creationId xmlns:a16="http://schemas.microsoft.com/office/drawing/2014/main" id="{60338813-B4DF-41C9-A84B-D9FB8561E347}"/>
              </a:ext>
            </a:extLst>
          </p:cNvPr>
          <p:cNvSpPr txBox="1"/>
          <p:nvPr/>
        </p:nvSpPr>
        <p:spPr>
          <a:xfrm>
            <a:off x="135911" y="1059044"/>
            <a:ext cx="9786578"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defPPr>
              <a:defRPr lang="en-US"/>
            </a:defPPr>
            <a:lvl1pPr fontAlgn="base">
              <a:spcBef>
                <a:spcPct val="0"/>
              </a:spcBef>
              <a:spcAft>
                <a:spcPct val="0"/>
              </a:spcAft>
              <a:defRPr sz="1400">
                <a:latin typeface="Arial" charset="0"/>
              </a:defRPr>
            </a:lvl1pPr>
            <a:lvl2pPr marL="0" marR="0" lvl="1" eaLnBrk="0" fontAlgn="base" hangingPunct="0">
              <a:lnSpc>
                <a:spcPct val="100000"/>
              </a:lnSpc>
              <a:spcBef>
                <a:spcPct val="20000"/>
              </a:spcBef>
              <a:spcAft>
                <a:spcPct val="0"/>
              </a:spcAft>
              <a:buClrTx/>
              <a:buSzTx/>
              <a:tabLst/>
              <a:defRPr sz="2800">
                <a:latin typeface="Avenir Roman"/>
                <a:cs typeface="Arial" panose="020B0604020202020204" pitchFamily="34" charset="0"/>
              </a:defRPr>
            </a:lvl2pPr>
            <a:lvl3pPr fontAlgn="base">
              <a:spcBef>
                <a:spcPct val="0"/>
              </a:spcBef>
              <a:spcAft>
                <a:spcPct val="0"/>
              </a:spcAft>
              <a:defRPr sz="1400">
                <a:latin typeface="Arial" charset="0"/>
              </a:defRPr>
            </a:lvl3pPr>
            <a:lvl4pPr fontAlgn="base">
              <a:spcBef>
                <a:spcPct val="0"/>
              </a:spcBef>
              <a:spcAft>
                <a:spcPct val="0"/>
              </a:spcAft>
              <a:defRPr sz="1400">
                <a:latin typeface="Arial" charset="0"/>
              </a:defRPr>
            </a:lvl4pPr>
            <a:lvl5pPr fontAlgn="base">
              <a:spcBef>
                <a:spcPct val="0"/>
              </a:spcBef>
              <a:spcAft>
                <a:spcPct val="0"/>
              </a:spcAft>
              <a:defRPr sz="1400">
                <a:latin typeface="Arial" charset="0"/>
              </a:defRPr>
            </a:lvl5pPr>
            <a:lvl6pPr defTabSz="914400">
              <a:defRPr sz="1400">
                <a:latin typeface="Arial" charset="0"/>
              </a:defRPr>
            </a:lvl6pPr>
            <a:lvl7pPr defTabSz="914400">
              <a:defRPr sz="1400">
                <a:latin typeface="Arial" charset="0"/>
              </a:defRPr>
            </a:lvl7pPr>
            <a:lvl8pPr defTabSz="914400">
              <a:defRPr sz="1400">
                <a:latin typeface="Arial" charset="0"/>
              </a:defRPr>
            </a:lvl8pPr>
            <a:lvl9pPr defTabSz="914400">
              <a:defRPr sz="1400">
                <a:latin typeface="Arial" charset="0"/>
              </a:defRPr>
            </a:lvl9pPr>
          </a:lstStyle>
          <a:p>
            <a:r>
              <a:rPr lang="en-US" altLang="en-US" sz="2400" dirty="0">
                <a:latin typeface="Avenir Roman"/>
                <a:cs typeface="Arial" panose="020B0604020202020204" pitchFamily="34" charset="0"/>
              </a:rPr>
              <a:t>The new bed also includes a full hardware kit. The kit contains 4 L-shaped corner lock pins, 4 head and footboard leg lock clevis pins with cotter pins, and 2 nut and bolts to secure and reinforce the head and foot sections once joined.</a:t>
            </a:r>
            <a:endParaRPr lang="en-US" sz="2400" dirty="0"/>
          </a:p>
        </p:txBody>
      </p:sp>
      <p:pic>
        <p:nvPicPr>
          <p:cNvPr id="8" name="Picture 7">
            <a:extLst>
              <a:ext uri="{FF2B5EF4-FFF2-40B4-BE49-F238E27FC236}">
                <a16:creationId xmlns:a16="http://schemas.microsoft.com/office/drawing/2014/main" id="{8E3AA297-9443-45A6-8B22-C7F807DF75E0}"/>
              </a:ext>
            </a:extLst>
          </p:cNvPr>
          <p:cNvPicPr>
            <a:picLocks noChangeAspect="1"/>
          </p:cNvPicPr>
          <p:nvPr/>
        </p:nvPicPr>
        <p:blipFill>
          <a:blip r:embed="rId2"/>
          <a:stretch>
            <a:fillRect/>
          </a:stretch>
        </p:blipFill>
        <p:spPr>
          <a:xfrm>
            <a:off x="3623391" y="2839706"/>
            <a:ext cx="2133600" cy="4724400"/>
          </a:xfrm>
          <a:prstGeom prst="rect">
            <a:avLst/>
          </a:prstGeom>
        </p:spPr>
      </p:pic>
      <p:pic>
        <p:nvPicPr>
          <p:cNvPr id="10" name="Picture 9">
            <a:extLst>
              <a:ext uri="{FF2B5EF4-FFF2-40B4-BE49-F238E27FC236}">
                <a16:creationId xmlns:a16="http://schemas.microsoft.com/office/drawing/2014/main" id="{02F8F4C6-5013-4BE0-BC7D-43BCA7EAEAD2}"/>
              </a:ext>
            </a:extLst>
          </p:cNvPr>
          <p:cNvPicPr>
            <a:picLocks noChangeAspect="1"/>
          </p:cNvPicPr>
          <p:nvPr/>
        </p:nvPicPr>
        <p:blipFill>
          <a:blip r:embed="rId3"/>
          <a:stretch>
            <a:fillRect/>
          </a:stretch>
        </p:blipFill>
        <p:spPr>
          <a:xfrm>
            <a:off x="692150" y="4421008"/>
            <a:ext cx="2307772" cy="3143098"/>
          </a:xfrm>
          <a:prstGeom prst="rect">
            <a:avLst/>
          </a:prstGeom>
        </p:spPr>
      </p:pic>
      <p:pic>
        <p:nvPicPr>
          <p:cNvPr id="12" name="Picture 11">
            <a:extLst>
              <a:ext uri="{FF2B5EF4-FFF2-40B4-BE49-F238E27FC236}">
                <a16:creationId xmlns:a16="http://schemas.microsoft.com/office/drawing/2014/main" id="{FC18E26A-CD0E-4B92-86F4-FA84914DEF2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5692524" y="3484563"/>
            <a:ext cx="4724400" cy="3543300"/>
          </a:xfrm>
          <a:prstGeom prst="rect">
            <a:avLst/>
          </a:prstGeom>
        </p:spPr>
      </p:pic>
      <p:sp>
        <p:nvSpPr>
          <p:cNvPr id="13" name="TextBox 12">
            <a:extLst>
              <a:ext uri="{FF2B5EF4-FFF2-40B4-BE49-F238E27FC236}">
                <a16:creationId xmlns:a16="http://schemas.microsoft.com/office/drawing/2014/main" id="{9122AB45-7D29-4082-A546-EDB8C0AE4016}"/>
              </a:ext>
            </a:extLst>
          </p:cNvPr>
          <p:cNvSpPr txBox="1"/>
          <p:nvPr/>
        </p:nvSpPr>
        <p:spPr>
          <a:xfrm>
            <a:off x="692150" y="3759200"/>
            <a:ext cx="2405158" cy="646331"/>
          </a:xfrm>
          <a:prstGeom prst="rect">
            <a:avLst/>
          </a:prstGeom>
          <a:noFill/>
        </p:spPr>
        <p:txBody>
          <a:bodyPr wrap="square" rtlCol="0">
            <a:spAutoFit/>
          </a:bodyPr>
          <a:lstStyle/>
          <a:p>
            <a:pPr algn="ctr"/>
            <a:r>
              <a:rPr lang="en-US" dirty="0"/>
              <a:t>Head and foot section center locks</a:t>
            </a:r>
          </a:p>
        </p:txBody>
      </p:sp>
      <p:sp>
        <p:nvSpPr>
          <p:cNvPr id="15" name="TextBox 14">
            <a:extLst>
              <a:ext uri="{FF2B5EF4-FFF2-40B4-BE49-F238E27FC236}">
                <a16:creationId xmlns:a16="http://schemas.microsoft.com/office/drawing/2014/main" id="{974D3FE5-FAEA-47F8-8233-1BD2E268FA1A}"/>
              </a:ext>
            </a:extLst>
          </p:cNvPr>
          <p:cNvSpPr txBox="1"/>
          <p:nvPr/>
        </p:nvSpPr>
        <p:spPr>
          <a:xfrm>
            <a:off x="3275047" y="2444038"/>
            <a:ext cx="2931241" cy="369332"/>
          </a:xfrm>
          <a:prstGeom prst="rect">
            <a:avLst/>
          </a:prstGeom>
          <a:noFill/>
        </p:spPr>
        <p:txBody>
          <a:bodyPr wrap="square" rtlCol="0">
            <a:spAutoFit/>
          </a:bodyPr>
          <a:lstStyle/>
          <a:p>
            <a:r>
              <a:rPr lang="en-US" dirty="0"/>
              <a:t>Head and footboard leg locks</a:t>
            </a:r>
          </a:p>
        </p:txBody>
      </p:sp>
      <p:sp>
        <p:nvSpPr>
          <p:cNvPr id="17" name="TextBox 16">
            <a:extLst>
              <a:ext uri="{FF2B5EF4-FFF2-40B4-BE49-F238E27FC236}">
                <a16:creationId xmlns:a16="http://schemas.microsoft.com/office/drawing/2014/main" id="{FD53C2B1-A9E3-4DE3-8B5C-108E33D98DB5}"/>
              </a:ext>
            </a:extLst>
          </p:cNvPr>
          <p:cNvSpPr txBox="1"/>
          <p:nvPr/>
        </p:nvSpPr>
        <p:spPr>
          <a:xfrm>
            <a:off x="6380460" y="2524681"/>
            <a:ext cx="3367857" cy="369332"/>
          </a:xfrm>
          <a:prstGeom prst="rect">
            <a:avLst/>
          </a:prstGeom>
          <a:noFill/>
        </p:spPr>
        <p:txBody>
          <a:bodyPr wrap="square" rtlCol="0">
            <a:spAutoFit/>
          </a:bodyPr>
          <a:lstStyle/>
          <a:p>
            <a:r>
              <a:rPr lang="en-US" dirty="0"/>
              <a:t>Head and footboard corner locks</a:t>
            </a:r>
          </a:p>
        </p:txBody>
      </p:sp>
    </p:spTree>
    <p:extLst>
      <p:ext uri="{BB962C8B-B14F-4D97-AF65-F5344CB8AC3E}">
        <p14:creationId xmlns:p14="http://schemas.microsoft.com/office/powerpoint/2010/main" val="17313565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5891ABF-8794-470B-A97C-1098AC1E4A29}"/>
              </a:ext>
            </a:extLst>
          </p:cNvPr>
          <p:cNvSpPr>
            <a:spLocks noGrp="1"/>
          </p:cNvSpPr>
          <p:nvPr>
            <p:ph type="sldNum" sz="quarter" idx="12"/>
          </p:nvPr>
        </p:nvSpPr>
        <p:spPr/>
        <p:txBody>
          <a:bodyPr/>
          <a:lstStyle/>
          <a:p>
            <a:fld id="{65D48C5F-468E-4FF8-838C-E56FC3B5D188}" type="slidenum">
              <a:rPr lang="en-US" smtClean="0"/>
              <a:t>11</a:t>
            </a:fld>
            <a:endParaRPr lang="en-US"/>
          </a:p>
        </p:txBody>
      </p:sp>
      <p:sp>
        <p:nvSpPr>
          <p:cNvPr id="4" name="Title 1">
            <a:extLst>
              <a:ext uri="{FF2B5EF4-FFF2-40B4-BE49-F238E27FC236}">
                <a16:creationId xmlns:a16="http://schemas.microsoft.com/office/drawing/2014/main" id="{79D81DD8-FFFC-48C1-8624-F594F5DFD59B}"/>
              </a:ext>
            </a:extLst>
          </p:cNvPr>
          <p:cNvSpPr txBox="1">
            <a:spLocks/>
          </p:cNvSpPr>
          <p:nvPr/>
        </p:nvSpPr>
        <p:spPr>
          <a:xfrm>
            <a:off x="906996" y="-50339"/>
            <a:ext cx="5856661" cy="1109383"/>
          </a:xfr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000" dirty="0">
                <a:solidFill>
                  <a:schemeClr val="bg1"/>
                </a:solidFill>
                <a:latin typeface="Avenir Roman"/>
              </a:rPr>
              <a:t>Side by Side Comparison – Bed Ends</a:t>
            </a:r>
          </a:p>
        </p:txBody>
      </p:sp>
      <p:pic>
        <p:nvPicPr>
          <p:cNvPr id="5" name="Picture 4">
            <a:extLst>
              <a:ext uri="{FF2B5EF4-FFF2-40B4-BE49-F238E27FC236}">
                <a16:creationId xmlns:a16="http://schemas.microsoft.com/office/drawing/2014/main" id="{17F493EB-A8EA-4D67-AD66-5EA2730258C9}"/>
              </a:ext>
            </a:extLst>
          </p:cNvPr>
          <p:cNvPicPr>
            <a:picLocks noChangeAspect="1"/>
          </p:cNvPicPr>
          <p:nvPr/>
        </p:nvPicPr>
        <p:blipFill>
          <a:blip r:embed="rId2"/>
          <a:stretch>
            <a:fillRect/>
          </a:stretch>
        </p:blipFill>
        <p:spPr>
          <a:xfrm>
            <a:off x="135911" y="2261506"/>
            <a:ext cx="3248025" cy="4410075"/>
          </a:xfrm>
          <a:prstGeom prst="rect">
            <a:avLst/>
          </a:prstGeom>
        </p:spPr>
      </p:pic>
      <p:pic>
        <p:nvPicPr>
          <p:cNvPr id="7" name="Picture 6">
            <a:extLst>
              <a:ext uri="{FF2B5EF4-FFF2-40B4-BE49-F238E27FC236}">
                <a16:creationId xmlns:a16="http://schemas.microsoft.com/office/drawing/2014/main" id="{F0D0A4DF-20A9-4EDC-A4E8-98C87FA96CD8}"/>
              </a:ext>
            </a:extLst>
          </p:cNvPr>
          <p:cNvPicPr>
            <a:picLocks noChangeAspect="1"/>
          </p:cNvPicPr>
          <p:nvPr/>
        </p:nvPicPr>
        <p:blipFill>
          <a:blip r:embed="rId3"/>
          <a:stretch>
            <a:fillRect/>
          </a:stretch>
        </p:blipFill>
        <p:spPr>
          <a:xfrm>
            <a:off x="3581887" y="2261506"/>
            <a:ext cx="3324225" cy="4448175"/>
          </a:xfrm>
          <a:prstGeom prst="rect">
            <a:avLst/>
          </a:prstGeom>
        </p:spPr>
      </p:pic>
      <p:pic>
        <p:nvPicPr>
          <p:cNvPr id="9" name="Picture 8">
            <a:extLst>
              <a:ext uri="{FF2B5EF4-FFF2-40B4-BE49-F238E27FC236}">
                <a16:creationId xmlns:a16="http://schemas.microsoft.com/office/drawing/2014/main" id="{8A93CBA5-F4FF-45B1-9089-F5EAB9CAADC0}"/>
              </a:ext>
            </a:extLst>
          </p:cNvPr>
          <p:cNvPicPr>
            <a:picLocks noChangeAspect="1"/>
          </p:cNvPicPr>
          <p:nvPr/>
        </p:nvPicPr>
        <p:blipFill>
          <a:blip r:embed="rId4"/>
          <a:stretch>
            <a:fillRect/>
          </a:stretch>
        </p:blipFill>
        <p:spPr>
          <a:xfrm>
            <a:off x="7104063" y="2299606"/>
            <a:ext cx="2784168" cy="4410075"/>
          </a:xfrm>
          <a:prstGeom prst="rect">
            <a:avLst/>
          </a:prstGeom>
        </p:spPr>
      </p:pic>
      <p:sp>
        <p:nvSpPr>
          <p:cNvPr id="11" name="TextBox 10">
            <a:extLst>
              <a:ext uri="{FF2B5EF4-FFF2-40B4-BE49-F238E27FC236}">
                <a16:creationId xmlns:a16="http://schemas.microsoft.com/office/drawing/2014/main" id="{09312CC9-A9E0-4761-80B1-104A01366C54}"/>
              </a:ext>
            </a:extLst>
          </p:cNvPr>
          <p:cNvSpPr txBox="1"/>
          <p:nvPr/>
        </p:nvSpPr>
        <p:spPr>
          <a:xfrm>
            <a:off x="1295165" y="1824202"/>
            <a:ext cx="696686" cy="369332"/>
          </a:xfrm>
          <a:prstGeom prst="rect">
            <a:avLst/>
          </a:prstGeom>
          <a:noFill/>
        </p:spPr>
        <p:txBody>
          <a:bodyPr wrap="square" rtlCol="0">
            <a:spAutoFit/>
          </a:bodyPr>
          <a:lstStyle/>
          <a:p>
            <a:r>
              <a:rPr lang="en-US" dirty="0"/>
              <a:t>New</a:t>
            </a:r>
          </a:p>
        </p:txBody>
      </p:sp>
      <p:sp>
        <p:nvSpPr>
          <p:cNvPr id="14" name="TextBox 13">
            <a:extLst>
              <a:ext uri="{FF2B5EF4-FFF2-40B4-BE49-F238E27FC236}">
                <a16:creationId xmlns:a16="http://schemas.microsoft.com/office/drawing/2014/main" id="{A4F1E760-9EAF-497F-99DB-0E67C1BB52FE}"/>
              </a:ext>
            </a:extLst>
          </p:cNvPr>
          <p:cNvSpPr txBox="1"/>
          <p:nvPr/>
        </p:nvSpPr>
        <p:spPr>
          <a:xfrm>
            <a:off x="2354708" y="1824202"/>
            <a:ext cx="696686" cy="369332"/>
          </a:xfrm>
          <a:prstGeom prst="rect">
            <a:avLst/>
          </a:prstGeom>
          <a:noFill/>
        </p:spPr>
        <p:txBody>
          <a:bodyPr wrap="square" rtlCol="0">
            <a:spAutoFit/>
          </a:bodyPr>
          <a:lstStyle/>
          <a:p>
            <a:r>
              <a:rPr lang="en-US" dirty="0"/>
              <a:t>Old</a:t>
            </a:r>
          </a:p>
        </p:txBody>
      </p:sp>
      <p:sp>
        <p:nvSpPr>
          <p:cNvPr id="19" name="TextBox 18">
            <a:extLst>
              <a:ext uri="{FF2B5EF4-FFF2-40B4-BE49-F238E27FC236}">
                <a16:creationId xmlns:a16="http://schemas.microsoft.com/office/drawing/2014/main" id="{ED5A64AA-47A3-4F61-8596-C5253CF1ADE0}"/>
              </a:ext>
            </a:extLst>
          </p:cNvPr>
          <p:cNvSpPr txBox="1"/>
          <p:nvPr/>
        </p:nvSpPr>
        <p:spPr>
          <a:xfrm>
            <a:off x="4895656" y="1824202"/>
            <a:ext cx="696686" cy="369332"/>
          </a:xfrm>
          <a:prstGeom prst="rect">
            <a:avLst/>
          </a:prstGeom>
          <a:noFill/>
        </p:spPr>
        <p:txBody>
          <a:bodyPr wrap="square" rtlCol="0">
            <a:spAutoFit/>
          </a:bodyPr>
          <a:lstStyle/>
          <a:p>
            <a:r>
              <a:rPr lang="en-US" dirty="0"/>
              <a:t>New</a:t>
            </a:r>
          </a:p>
        </p:txBody>
      </p:sp>
      <p:sp>
        <p:nvSpPr>
          <p:cNvPr id="21" name="TextBox 20">
            <a:extLst>
              <a:ext uri="{FF2B5EF4-FFF2-40B4-BE49-F238E27FC236}">
                <a16:creationId xmlns:a16="http://schemas.microsoft.com/office/drawing/2014/main" id="{2A6E57DF-88D9-4AE2-996A-B7A3722C237A}"/>
              </a:ext>
            </a:extLst>
          </p:cNvPr>
          <p:cNvSpPr txBox="1"/>
          <p:nvPr/>
        </p:nvSpPr>
        <p:spPr>
          <a:xfrm>
            <a:off x="8147804" y="1867743"/>
            <a:ext cx="696686" cy="369332"/>
          </a:xfrm>
          <a:prstGeom prst="rect">
            <a:avLst/>
          </a:prstGeom>
          <a:noFill/>
        </p:spPr>
        <p:txBody>
          <a:bodyPr wrap="square" rtlCol="0">
            <a:spAutoFit/>
          </a:bodyPr>
          <a:lstStyle/>
          <a:p>
            <a:r>
              <a:rPr lang="en-US" dirty="0"/>
              <a:t>Old</a:t>
            </a:r>
          </a:p>
        </p:txBody>
      </p:sp>
    </p:spTree>
    <p:extLst>
      <p:ext uri="{BB962C8B-B14F-4D97-AF65-F5344CB8AC3E}">
        <p14:creationId xmlns:p14="http://schemas.microsoft.com/office/powerpoint/2010/main" val="7783784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5891ABF-8794-470B-A97C-1098AC1E4A29}"/>
              </a:ext>
            </a:extLst>
          </p:cNvPr>
          <p:cNvSpPr>
            <a:spLocks noGrp="1"/>
          </p:cNvSpPr>
          <p:nvPr>
            <p:ph type="sldNum" sz="quarter" idx="12"/>
          </p:nvPr>
        </p:nvSpPr>
        <p:spPr/>
        <p:txBody>
          <a:bodyPr/>
          <a:lstStyle/>
          <a:p>
            <a:fld id="{65D48C5F-468E-4FF8-838C-E56FC3B5D188}" type="slidenum">
              <a:rPr lang="en-US" smtClean="0"/>
              <a:t>12</a:t>
            </a:fld>
            <a:endParaRPr lang="en-US"/>
          </a:p>
        </p:txBody>
      </p:sp>
      <p:sp>
        <p:nvSpPr>
          <p:cNvPr id="4" name="Title 1">
            <a:extLst>
              <a:ext uri="{FF2B5EF4-FFF2-40B4-BE49-F238E27FC236}">
                <a16:creationId xmlns:a16="http://schemas.microsoft.com/office/drawing/2014/main" id="{79D81DD8-FFFC-48C1-8624-F594F5DFD59B}"/>
              </a:ext>
            </a:extLst>
          </p:cNvPr>
          <p:cNvSpPr txBox="1">
            <a:spLocks/>
          </p:cNvSpPr>
          <p:nvPr/>
        </p:nvSpPr>
        <p:spPr>
          <a:xfrm>
            <a:off x="906996" y="-50339"/>
            <a:ext cx="7424204" cy="1109383"/>
          </a:xfr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000" dirty="0">
                <a:solidFill>
                  <a:schemeClr val="bg1"/>
                </a:solidFill>
                <a:latin typeface="Avenir Roman"/>
              </a:rPr>
              <a:t>Side by Side Comparison – Hand Pendants</a:t>
            </a:r>
          </a:p>
        </p:txBody>
      </p:sp>
      <p:sp>
        <p:nvSpPr>
          <p:cNvPr id="11" name="TextBox 10">
            <a:extLst>
              <a:ext uri="{FF2B5EF4-FFF2-40B4-BE49-F238E27FC236}">
                <a16:creationId xmlns:a16="http://schemas.microsoft.com/office/drawing/2014/main" id="{09312CC9-A9E0-4761-80B1-104A01366C54}"/>
              </a:ext>
            </a:extLst>
          </p:cNvPr>
          <p:cNvSpPr txBox="1"/>
          <p:nvPr/>
        </p:nvSpPr>
        <p:spPr>
          <a:xfrm>
            <a:off x="1633120" y="2227734"/>
            <a:ext cx="696686" cy="369332"/>
          </a:xfrm>
          <a:prstGeom prst="rect">
            <a:avLst/>
          </a:prstGeom>
          <a:noFill/>
        </p:spPr>
        <p:txBody>
          <a:bodyPr wrap="square" rtlCol="0">
            <a:spAutoFit/>
          </a:bodyPr>
          <a:lstStyle/>
          <a:p>
            <a:r>
              <a:rPr lang="en-US" dirty="0"/>
              <a:t>New</a:t>
            </a:r>
          </a:p>
        </p:txBody>
      </p:sp>
      <p:sp>
        <p:nvSpPr>
          <p:cNvPr id="21" name="TextBox 20">
            <a:extLst>
              <a:ext uri="{FF2B5EF4-FFF2-40B4-BE49-F238E27FC236}">
                <a16:creationId xmlns:a16="http://schemas.microsoft.com/office/drawing/2014/main" id="{2A6E57DF-88D9-4AE2-996A-B7A3722C237A}"/>
              </a:ext>
            </a:extLst>
          </p:cNvPr>
          <p:cNvSpPr txBox="1"/>
          <p:nvPr/>
        </p:nvSpPr>
        <p:spPr>
          <a:xfrm>
            <a:off x="6604000" y="2096355"/>
            <a:ext cx="696686" cy="369332"/>
          </a:xfrm>
          <a:prstGeom prst="rect">
            <a:avLst/>
          </a:prstGeom>
          <a:noFill/>
        </p:spPr>
        <p:txBody>
          <a:bodyPr wrap="square" rtlCol="0">
            <a:spAutoFit/>
          </a:bodyPr>
          <a:lstStyle/>
          <a:p>
            <a:r>
              <a:rPr lang="en-US" dirty="0"/>
              <a:t>Old</a:t>
            </a:r>
          </a:p>
        </p:txBody>
      </p:sp>
      <p:pic>
        <p:nvPicPr>
          <p:cNvPr id="3" name="Picture 2" descr="A picture containing food, game&#10;&#10;Description automatically generated">
            <a:extLst>
              <a:ext uri="{FF2B5EF4-FFF2-40B4-BE49-F238E27FC236}">
                <a16:creationId xmlns:a16="http://schemas.microsoft.com/office/drawing/2014/main" id="{EA02896A-1954-4255-B702-1CA1779E911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4983" y="3325363"/>
            <a:ext cx="4669578" cy="3502184"/>
          </a:xfrm>
          <a:prstGeom prst="rect">
            <a:avLst/>
          </a:prstGeom>
        </p:spPr>
      </p:pic>
      <p:pic>
        <p:nvPicPr>
          <p:cNvPr id="8" name="Picture 7">
            <a:extLst>
              <a:ext uri="{FF2B5EF4-FFF2-40B4-BE49-F238E27FC236}">
                <a16:creationId xmlns:a16="http://schemas.microsoft.com/office/drawing/2014/main" id="{8E84A0EF-F4F3-42A8-AFFF-2C4435E999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4490816" y="3103572"/>
            <a:ext cx="4923054" cy="3692290"/>
          </a:xfrm>
          <a:prstGeom prst="rect">
            <a:avLst/>
          </a:prstGeom>
        </p:spPr>
      </p:pic>
      <p:sp>
        <p:nvSpPr>
          <p:cNvPr id="5" name="TextBox 4">
            <a:extLst>
              <a:ext uri="{FF2B5EF4-FFF2-40B4-BE49-F238E27FC236}">
                <a16:creationId xmlns:a16="http://schemas.microsoft.com/office/drawing/2014/main" id="{1708EFFC-47AF-4F34-82E6-C1573628E6A0}"/>
              </a:ext>
            </a:extLst>
          </p:cNvPr>
          <p:cNvSpPr txBox="1"/>
          <p:nvPr/>
        </p:nvSpPr>
        <p:spPr>
          <a:xfrm>
            <a:off x="578714" y="1201758"/>
            <a:ext cx="8130266" cy="769441"/>
          </a:xfrm>
          <a:prstGeom prst="rect">
            <a:avLst/>
          </a:prstGeom>
          <a:noFill/>
        </p:spPr>
        <p:txBody>
          <a:bodyPr wrap="square" rtlCol="0">
            <a:spAutoFit/>
          </a:bodyPr>
          <a:lstStyle/>
          <a:p>
            <a:r>
              <a:rPr lang="en-US" sz="2200" b="1" dirty="0"/>
              <a:t>Note – the two different colored hand pendants will help determine which 3 motor bed the customer owns </a:t>
            </a:r>
          </a:p>
        </p:txBody>
      </p:sp>
    </p:spTree>
    <p:extLst>
      <p:ext uri="{BB962C8B-B14F-4D97-AF65-F5344CB8AC3E}">
        <p14:creationId xmlns:p14="http://schemas.microsoft.com/office/powerpoint/2010/main" val="18005433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0AF5EC4F-9E92-450D-8EEF-966351294BCE}"/>
              </a:ext>
            </a:extLst>
          </p:cNvPr>
          <p:cNvSpPr>
            <a:spLocks noGrp="1"/>
          </p:cNvSpPr>
          <p:nvPr>
            <p:ph type="title"/>
          </p:nvPr>
        </p:nvSpPr>
        <p:spPr>
          <a:xfrm>
            <a:off x="888365" y="-57059"/>
            <a:ext cx="9052560" cy="1257301"/>
          </a:xfrm>
        </p:spPr>
        <p:txBody>
          <a:bodyPr anchor="ctr"/>
          <a:lstStyle/>
          <a:p>
            <a:r>
              <a:rPr lang="en-US" sz="3000" dirty="0">
                <a:solidFill>
                  <a:schemeClr val="bg1"/>
                </a:solidFill>
                <a:latin typeface="Avenir Roman"/>
                <a:ea typeface="+mj-ea"/>
                <a:cs typeface="+mj-cs"/>
              </a:rPr>
              <a:t>Choosing the right Full-electric Bed</a:t>
            </a:r>
          </a:p>
        </p:txBody>
      </p:sp>
      <p:sp>
        <p:nvSpPr>
          <p:cNvPr id="2" name="Rectangle 1">
            <a:extLst>
              <a:ext uri="{FF2B5EF4-FFF2-40B4-BE49-F238E27FC236}">
                <a16:creationId xmlns:a16="http://schemas.microsoft.com/office/drawing/2014/main" id="{DAEF8E15-556E-4279-92E3-65DEFDE6D18F}"/>
              </a:ext>
            </a:extLst>
          </p:cNvPr>
          <p:cNvSpPr/>
          <p:nvPr/>
        </p:nvSpPr>
        <p:spPr>
          <a:xfrm>
            <a:off x="3145623" y="1241284"/>
            <a:ext cx="3725244" cy="1209077"/>
          </a:xfrm>
          <a:prstGeom prst="rect">
            <a:avLst/>
          </a:prstGeom>
          <a:noFill/>
          <a:ln>
            <a:solidFill>
              <a:schemeClr val="tx2">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640" dirty="0">
                <a:solidFill>
                  <a:schemeClr val="tx1"/>
                </a:solidFill>
              </a:rPr>
              <a:t>2 OR 3 MOTOR </a:t>
            </a:r>
          </a:p>
          <a:p>
            <a:pPr algn="ctr"/>
            <a:r>
              <a:rPr lang="en-US" sz="2640" dirty="0">
                <a:solidFill>
                  <a:schemeClr val="tx1"/>
                </a:solidFill>
              </a:rPr>
              <a:t>FULL-ELECTRIC BED?</a:t>
            </a:r>
          </a:p>
        </p:txBody>
      </p:sp>
      <p:sp>
        <p:nvSpPr>
          <p:cNvPr id="8" name="Rectangle 7">
            <a:extLst>
              <a:ext uri="{FF2B5EF4-FFF2-40B4-BE49-F238E27FC236}">
                <a16:creationId xmlns:a16="http://schemas.microsoft.com/office/drawing/2014/main" id="{0646C0CA-3EA0-4678-AD6A-68577B2B04C2}"/>
              </a:ext>
            </a:extLst>
          </p:cNvPr>
          <p:cNvSpPr/>
          <p:nvPr/>
        </p:nvSpPr>
        <p:spPr>
          <a:xfrm>
            <a:off x="1072614" y="3117805"/>
            <a:ext cx="2682240" cy="734298"/>
          </a:xfrm>
          <a:prstGeom prst="rect">
            <a:avLst/>
          </a:prstGeom>
          <a:noFill/>
          <a:ln>
            <a:solidFill>
              <a:schemeClr val="tx2">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640" dirty="0">
                <a:solidFill>
                  <a:schemeClr val="tx1"/>
                </a:solidFill>
              </a:rPr>
              <a:t>2 MOTOR</a:t>
            </a:r>
          </a:p>
        </p:txBody>
      </p:sp>
      <p:sp>
        <p:nvSpPr>
          <p:cNvPr id="9" name="Rectangle 8">
            <a:extLst>
              <a:ext uri="{FF2B5EF4-FFF2-40B4-BE49-F238E27FC236}">
                <a16:creationId xmlns:a16="http://schemas.microsoft.com/office/drawing/2014/main" id="{D82EBAFD-3B6D-45B0-9873-C65C5F8B7C25}"/>
              </a:ext>
            </a:extLst>
          </p:cNvPr>
          <p:cNvSpPr/>
          <p:nvPr/>
        </p:nvSpPr>
        <p:spPr>
          <a:xfrm>
            <a:off x="6121701" y="3117805"/>
            <a:ext cx="2682240" cy="734298"/>
          </a:xfrm>
          <a:prstGeom prst="rect">
            <a:avLst/>
          </a:prstGeom>
          <a:noFill/>
          <a:ln>
            <a:solidFill>
              <a:schemeClr val="tx2">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640" dirty="0">
                <a:solidFill>
                  <a:schemeClr val="tx1"/>
                </a:solidFill>
              </a:rPr>
              <a:t>3 MOTOR</a:t>
            </a:r>
          </a:p>
        </p:txBody>
      </p:sp>
      <p:sp>
        <p:nvSpPr>
          <p:cNvPr id="19" name="Rectangle 18">
            <a:extLst>
              <a:ext uri="{FF2B5EF4-FFF2-40B4-BE49-F238E27FC236}">
                <a16:creationId xmlns:a16="http://schemas.microsoft.com/office/drawing/2014/main" id="{2A05CA25-519B-4584-B861-F16C7EA25D72}"/>
              </a:ext>
            </a:extLst>
          </p:cNvPr>
          <p:cNvSpPr/>
          <p:nvPr/>
        </p:nvSpPr>
        <p:spPr>
          <a:xfrm>
            <a:off x="5268470" y="4389120"/>
            <a:ext cx="2061034" cy="1337767"/>
          </a:xfrm>
          <a:prstGeom prst="rect">
            <a:avLst/>
          </a:prstGeom>
          <a:noFill/>
          <a:ln>
            <a:solidFill>
              <a:schemeClr val="tx2">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980" dirty="0">
                <a:solidFill>
                  <a:schemeClr val="tx1"/>
                </a:solidFill>
              </a:rPr>
              <a:t>STANDARD HEIGHT</a:t>
            </a:r>
          </a:p>
          <a:p>
            <a:pPr algn="ctr"/>
            <a:r>
              <a:rPr lang="en-US" sz="2640" b="1" dirty="0">
                <a:solidFill>
                  <a:srgbClr val="FF0000"/>
                </a:solidFill>
              </a:rPr>
              <a:t>PBFEB3M</a:t>
            </a:r>
          </a:p>
        </p:txBody>
      </p:sp>
      <p:sp>
        <p:nvSpPr>
          <p:cNvPr id="20" name="Rectangle 19">
            <a:extLst>
              <a:ext uri="{FF2B5EF4-FFF2-40B4-BE49-F238E27FC236}">
                <a16:creationId xmlns:a16="http://schemas.microsoft.com/office/drawing/2014/main" id="{EA1A36DD-A8AF-48EF-B73E-BF2B2037835E}"/>
              </a:ext>
            </a:extLst>
          </p:cNvPr>
          <p:cNvSpPr/>
          <p:nvPr/>
        </p:nvSpPr>
        <p:spPr>
          <a:xfrm>
            <a:off x="7557777" y="4389120"/>
            <a:ext cx="1976747" cy="1337767"/>
          </a:xfrm>
          <a:prstGeom prst="rect">
            <a:avLst/>
          </a:prstGeom>
          <a:noFill/>
          <a:ln>
            <a:solidFill>
              <a:schemeClr val="tx2">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980" dirty="0">
                <a:solidFill>
                  <a:schemeClr val="tx1"/>
                </a:solidFill>
              </a:rPr>
              <a:t>LOW </a:t>
            </a:r>
          </a:p>
          <a:p>
            <a:pPr algn="ctr"/>
            <a:r>
              <a:rPr lang="en-US" sz="1980" dirty="0">
                <a:solidFill>
                  <a:schemeClr val="tx1"/>
                </a:solidFill>
              </a:rPr>
              <a:t>HEIGHT</a:t>
            </a:r>
          </a:p>
          <a:p>
            <a:pPr algn="ctr"/>
            <a:r>
              <a:rPr lang="en-US" sz="2640" b="1" dirty="0">
                <a:solidFill>
                  <a:srgbClr val="FF0000"/>
                </a:solidFill>
              </a:rPr>
              <a:t>PBFEB3MLO</a:t>
            </a:r>
          </a:p>
        </p:txBody>
      </p:sp>
      <p:sp>
        <p:nvSpPr>
          <p:cNvPr id="23" name="Rectangle 22">
            <a:extLst>
              <a:ext uri="{FF2B5EF4-FFF2-40B4-BE49-F238E27FC236}">
                <a16:creationId xmlns:a16="http://schemas.microsoft.com/office/drawing/2014/main" id="{730D2160-B21E-4731-A985-F0D256149CA4}"/>
              </a:ext>
            </a:extLst>
          </p:cNvPr>
          <p:cNvSpPr/>
          <p:nvPr/>
        </p:nvSpPr>
        <p:spPr>
          <a:xfrm>
            <a:off x="284141" y="4389119"/>
            <a:ext cx="1881202" cy="1336664"/>
          </a:xfrm>
          <a:prstGeom prst="rect">
            <a:avLst/>
          </a:prstGeom>
          <a:noFill/>
          <a:ln>
            <a:solidFill>
              <a:schemeClr val="tx2">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980" dirty="0">
                <a:solidFill>
                  <a:schemeClr val="tx1"/>
                </a:solidFill>
              </a:rPr>
              <a:t>STANDARD HEIGHT</a:t>
            </a:r>
          </a:p>
          <a:p>
            <a:pPr algn="ctr"/>
            <a:r>
              <a:rPr lang="en-US" sz="2640" b="1" dirty="0">
                <a:solidFill>
                  <a:srgbClr val="FF0000"/>
                </a:solidFill>
              </a:rPr>
              <a:t>PBFEB</a:t>
            </a:r>
          </a:p>
        </p:txBody>
      </p:sp>
      <p:sp>
        <p:nvSpPr>
          <p:cNvPr id="24" name="Rectangle 23">
            <a:extLst>
              <a:ext uri="{FF2B5EF4-FFF2-40B4-BE49-F238E27FC236}">
                <a16:creationId xmlns:a16="http://schemas.microsoft.com/office/drawing/2014/main" id="{D7E9219A-B245-41F3-BC55-154FB53D2DB5}"/>
              </a:ext>
            </a:extLst>
          </p:cNvPr>
          <p:cNvSpPr/>
          <p:nvPr/>
        </p:nvSpPr>
        <p:spPr>
          <a:xfrm>
            <a:off x="2393618" y="4389120"/>
            <a:ext cx="1881202" cy="1336663"/>
          </a:xfrm>
          <a:prstGeom prst="rect">
            <a:avLst/>
          </a:prstGeom>
          <a:noFill/>
          <a:ln>
            <a:solidFill>
              <a:schemeClr val="tx2">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980" dirty="0">
                <a:solidFill>
                  <a:schemeClr val="tx1"/>
                </a:solidFill>
              </a:rPr>
              <a:t>LOW </a:t>
            </a:r>
          </a:p>
          <a:p>
            <a:pPr algn="ctr"/>
            <a:r>
              <a:rPr lang="en-US" sz="1980" dirty="0">
                <a:solidFill>
                  <a:schemeClr val="tx1"/>
                </a:solidFill>
              </a:rPr>
              <a:t>HEIGHT</a:t>
            </a:r>
          </a:p>
          <a:p>
            <a:pPr algn="ctr"/>
            <a:r>
              <a:rPr lang="en-US" sz="2640" b="1" dirty="0">
                <a:solidFill>
                  <a:srgbClr val="FF0000"/>
                </a:solidFill>
              </a:rPr>
              <a:t>PBFEBLO</a:t>
            </a:r>
          </a:p>
        </p:txBody>
      </p:sp>
      <p:cxnSp>
        <p:nvCxnSpPr>
          <p:cNvPr id="4" name="Straight Arrow Connector 3">
            <a:extLst>
              <a:ext uri="{FF2B5EF4-FFF2-40B4-BE49-F238E27FC236}">
                <a16:creationId xmlns:a16="http://schemas.microsoft.com/office/drawing/2014/main" id="{321D1766-B48B-43F6-B19E-316CA8A041B6}"/>
              </a:ext>
            </a:extLst>
          </p:cNvPr>
          <p:cNvCxnSpPr>
            <a:cxnSpLocks/>
          </p:cNvCxnSpPr>
          <p:nvPr/>
        </p:nvCxnSpPr>
        <p:spPr>
          <a:xfrm flipH="1">
            <a:off x="2933700" y="2498584"/>
            <a:ext cx="502920" cy="619221"/>
          </a:xfrm>
          <a:prstGeom prst="straightConnector1">
            <a:avLst/>
          </a:prstGeom>
          <a:ln w="57150">
            <a:solidFill>
              <a:srgbClr val="00B0F0"/>
            </a:solidFill>
            <a:tailEnd type="triangle"/>
          </a:ln>
        </p:spPr>
        <p:style>
          <a:lnRef idx="2">
            <a:schemeClr val="accent1"/>
          </a:lnRef>
          <a:fillRef idx="0">
            <a:schemeClr val="accent1"/>
          </a:fillRef>
          <a:effectRef idx="1">
            <a:schemeClr val="accent1"/>
          </a:effectRef>
          <a:fontRef idx="minor">
            <a:schemeClr val="tx1"/>
          </a:fontRef>
        </p:style>
      </p:cxnSp>
      <p:cxnSp>
        <p:nvCxnSpPr>
          <p:cNvPr id="27" name="Straight Arrow Connector 26">
            <a:extLst>
              <a:ext uri="{FF2B5EF4-FFF2-40B4-BE49-F238E27FC236}">
                <a16:creationId xmlns:a16="http://schemas.microsoft.com/office/drawing/2014/main" id="{3709BA19-586D-48B4-8F72-6A759291C2BD}"/>
              </a:ext>
            </a:extLst>
          </p:cNvPr>
          <p:cNvCxnSpPr>
            <a:cxnSpLocks/>
          </p:cNvCxnSpPr>
          <p:nvPr/>
        </p:nvCxnSpPr>
        <p:spPr>
          <a:xfrm>
            <a:off x="3080146" y="3849380"/>
            <a:ext cx="263306" cy="555660"/>
          </a:xfrm>
          <a:prstGeom prst="straightConnector1">
            <a:avLst/>
          </a:prstGeom>
          <a:ln w="57150">
            <a:solidFill>
              <a:srgbClr val="00B0F0"/>
            </a:solidFill>
            <a:tailEnd type="triangle"/>
          </a:ln>
        </p:spPr>
        <p:style>
          <a:lnRef idx="2">
            <a:schemeClr val="accent1"/>
          </a:lnRef>
          <a:fillRef idx="0">
            <a:schemeClr val="accent1"/>
          </a:fillRef>
          <a:effectRef idx="1">
            <a:schemeClr val="accent1"/>
          </a:effectRef>
          <a:fontRef idx="minor">
            <a:schemeClr val="tx1"/>
          </a:fontRef>
        </p:style>
      </p:cxnSp>
      <p:cxnSp>
        <p:nvCxnSpPr>
          <p:cNvPr id="28" name="Straight Arrow Connector 27">
            <a:extLst>
              <a:ext uri="{FF2B5EF4-FFF2-40B4-BE49-F238E27FC236}">
                <a16:creationId xmlns:a16="http://schemas.microsoft.com/office/drawing/2014/main" id="{03326626-C766-4E12-A35F-132CA60677A5}"/>
              </a:ext>
            </a:extLst>
          </p:cNvPr>
          <p:cNvCxnSpPr>
            <a:cxnSpLocks/>
          </p:cNvCxnSpPr>
          <p:nvPr/>
        </p:nvCxnSpPr>
        <p:spPr>
          <a:xfrm flipH="1">
            <a:off x="6447152" y="3886200"/>
            <a:ext cx="487832" cy="518839"/>
          </a:xfrm>
          <a:prstGeom prst="straightConnector1">
            <a:avLst/>
          </a:prstGeom>
          <a:ln w="57150">
            <a:solidFill>
              <a:srgbClr val="00B0F0"/>
            </a:solidFill>
            <a:tailEnd type="triangle"/>
          </a:ln>
        </p:spPr>
        <p:style>
          <a:lnRef idx="2">
            <a:schemeClr val="accent1"/>
          </a:lnRef>
          <a:fillRef idx="0">
            <a:schemeClr val="accent1"/>
          </a:fillRef>
          <a:effectRef idx="1">
            <a:schemeClr val="accent1"/>
          </a:effectRef>
          <a:fontRef idx="minor">
            <a:schemeClr val="tx1"/>
          </a:fontRef>
        </p:style>
      </p:cxnSp>
      <p:cxnSp>
        <p:nvCxnSpPr>
          <p:cNvPr id="29" name="Straight Arrow Connector 28">
            <a:extLst>
              <a:ext uri="{FF2B5EF4-FFF2-40B4-BE49-F238E27FC236}">
                <a16:creationId xmlns:a16="http://schemas.microsoft.com/office/drawing/2014/main" id="{61B3C972-8796-4441-B2ED-91399C259F31}"/>
              </a:ext>
            </a:extLst>
          </p:cNvPr>
          <p:cNvCxnSpPr>
            <a:cxnSpLocks/>
          </p:cNvCxnSpPr>
          <p:nvPr/>
        </p:nvCxnSpPr>
        <p:spPr>
          <a:xfrm flipH="1">
            <a:off x="1149445" y="3826434"/>
            <a:ext cx="502920" cy="619221"/>
          </a:xfrm>
          <a:prstGeom prst="straightConnector1">
            <a:avLst/>
          </a:prstGeom>
          <a:ln w="57150">
            <a:solidFill>
              <a:srgbClr val="00B0F0"/>
            </a:solidFill>
            <a:tailEnd type="triangle"/>
          </a:ln>
        </p:spPr>
        <p:style>
          <a:lnRef idx="2">
            <a:schemeClr val="accent1"/>
          </a:lnRef>
          <a:fillRef idx="0">
            <a:schemeClr val="accent1"/>
          </a:fillRef>
          <a:effectRef idx="1">
            <a:schemeClr val="accent1"/>
          </a:effectRef>
          <a:fontRef idx="minor">
            <a:schemeClr val="tx1"/>
          </a:fontRef>
        </p:style>
      </p:cxnSp>
      <p:cxnSp>
        <p:nvCxnSpPr>
          <p:cNvPr id="30" name="Straight Arrow Connector 29">
            <a:extLst>
              <a:ext uri="{FF2B5EF4-FFF2-40B4-BE49-F238E27FC236}">
                <a16:creationId xmlns:a16="http://schemas.microsoft.com/office/drawing/2014/main" id="{2340AF24-6BEB-49E4-A6B1-F1271023B173}"/>
              </a:ext>
            </a:extLst>
          </p:cNvPr>
          <p:cNvCxnSpPr>
            <a:cxnSpLocks/>
          </p:cNvCxnSpPr>
          <p:nvPr/>
        </p:nvCxnSpPr>
        <p:spPr>
          <a:xfrm>
            <a:off x="6698612" y="2454580"/>
            <a:ext cx="472745" cy="688895"/>
          </a:xfrm>
          <a:prstGeom prst="straightConnector1">
            <a:avLst/>
          </a:prstGeom>
          <a:ln w="57150">
            <a:solidFill>
              <a:srgbClr val="00B0F0"/>
            </a:solidFill>
            <a:tailEnd type="triangle"/>
          </a:ln>
        </p:spPr>
        <p:style>
          <a:lnRef idx="2">
            <a:schemeClr val="accent1"/>
          </a:lnRef>
          <a:fillRef idx="0">
            <a:schemeClr val="accent1"/>
          </a:fillRef>
          <a:effectRef idx="1">
            <a:schemeClr val="accent1"/>
          </a:effectRef>
          <a:fontRef idx="minor">
            <a:schemeClr val="tx1"/>
          </a:fontRef>
        </p:style>
      </p:cxnSp>
      <p:cxnSp>
        <p:nvCxnSpPr>
          <p:cNvPr id="33" name="Straight Arrow Connector 32">
            <a:extLst>
              <a:ext uri="{FF2B5EF4-FFF2-40B4-BE49-F238E27FC236}">
                <a16:creationId xmlns:a16="http://schemas.microsoft.com/office/drawing/2014/main" id="{CB200856-43CC-40F9-99CF-31E61608C639}"/>
              </a:ext>
            </a:extLst>
          </p:cNvPr>
          <p:cNvCxnSpPr>
            <a:cxnSpLocks/>
          </p:cNvCxnSpPr>
          <p:nvPr/>
        </p:nvCxnSpPr>
        <p:spPr>
          <a:xfrm>
            <a:off x="8286681" y="3867789"/>
            <a:ext cx="275322" cy="518839"/>
          </a:xfrm>
          <a:prstGeom prst="straightConnector1">
            <a:avLst/>
          </a:prstGeom>
          <a:ln w="57150">
            <a:solidFill>
              <a:srgbClr val="00B0F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22635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6FA87E-60F4-4A54-B2AA-AAC3D1049877}"/>
              </a:ext>
            </a:extLst>
          </p:cNvPr>
          <p:cNvSpPr>
            <a:spLocks noGrp="1"/>
          </p:cNvSpPr>
          <p:nvPr>
            <p:ph type="title"/>
          </p:nvPr>
        </p:nvSpPr>
        <p:spPr/>
        <p:txBody>
          <a:bodyPr/>
          <a:lstStyle/>
          <a:p>
            <a:r>
              <a:rPr lang="en-US" dirty="0">
                <a:solidFill>
                  <a:schemeClr val="bg1"/>
                </a:solidFill>
              </a:rPr>
              <a:t>     3 Motor with Standard Bed ends</a:t>
            </a:r>
          </a:p>
        </p:txBody>
      </p:sp>
      <p:pic>
        <p:nvPicPr>
          <p:cNvPr id="9" name="Picture 8">
            <a:extLst>
              <a:ext uri="{FF2B5EF4-FFF2-40B4-BE49-F238E27FC236}">
                <a16:creationId xmlns:a16="http://schemas.microsoft.com/office/drawing/2014/main" id="{36EBD083-61A8-484C-84BB-E826E26B269D}"/>
              </a:ext>
            </a:extLst>
          </p:cNvPr>
          <p:cNvPicPr>
            <a:picLocks noChangeAspect="1"/>
          </p:cNvPicPr>
          <p:nvPr/>
        </p:nvPicPr>
        <p:blipFill>
          <a:blip r:embed="rId2"/>
          <a:stretch>
            <a:fillRect/>
          </a:stretch>
        </p:blipFill>
        <p:spPr>
          <a:xfrm>
            <a:off x="483391" y="2237014"/>
            <a:ext cx="9091618" cy="2677973"/>
          </a:xfrm>
          <a:prstGeom prst="rect">
            <a:avLst/>
          </a:prstGeom>
        </p:spPr>
      </p:pic>
    </p:spTree>
    <p:extLst>
      <p:ext uri="{BB962C8B-B14F-4D97-AF65-F5344CB8AC3E}">
        <p14:creationId xmlns:p14="http://schemas.microsoft.com/office/powerpoint/2010/main" val="40554404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6FA87E-60F4-4A54-B2AA-AAC3D1049877}"/>
              </a:ext>
            </a:extLst>
          </p:cNvPr>
          <p:cNvSpPr>
            <a:spLocks noGrp="1"/>
          </p:cNvSpPr>
          <p:nvPr>
            <p:ph type="title"/>
          </p:nvPr>
        </p:nvSpPr>
        <p:spPr/>
        <p:txBody>
          <a:bodyPr/>
          <a:lstStyle/>
          <a:p>
            <a:r>
              <a:rPr lang="en-US" dirty="0">
                <a:solidFill>
                  <a:schemeClr val="bg1"/>
                </a:solidFill>
              </a:rPr>
              <a:t>     3 Motor with Standard &amp; Low Bed ends</a:t>
            </a:r>
          </a:p>
        </p:txBody>
      </p:sp>
      <p:pic>
        <p:nvPicPr>
          <p:cNvPr id="8" name="Picture 7">
            <a:extLst>
              <a:ext uri="{FF2B5EF4-FFF2-40B4-BE49-F238E27FC236}">
                <a16:creationId xmlns:a16="http://schemas.microsoft.com/office/drawing/2014/main" id="{D887CDD4-EDC3-48DD-BAA8-F85ADABAA299}"/>
              </a:ext>
            </a:extLst>
          </p:cNvPr>
          <p:cNvPicPr>
            <a:picLocks noChangeAspect="1"/>
          </p:cNvPicPr>
          <p:nvPr/>
        </p:nvPicPr>
        <p:blipFill>
          <a:blip r:embed="rId2"/>
          <a:stretch>
            <a:fillRect/>
          </a:stretch>
        </p:blipFill>
        <p:spPr>
          <a:xfrm>
            <a:off x="502920" y="2070894"/>
            <a:ext cx="9052560" cy="2715861"/>
          </a:xfrm>
          <a:prstGeom prst="rect">
            <a:avLst/>
          </a:prstGeom>
        </p:spPr>
      </p:pic>
      <p:sp>
        <p:nvSpPr>
          <p:cNvPr id="3" name="TextBox 2">
            <a:extLst>
              <a:ext uri="{FF2B5EF4-FFF2-40B4-BE49-F238E27FC236}">
                <a16:creationId xmlns:a16="http://schemas.microsoft.com/office/drawing/2014/main" id="{123DFC27-9AFA-493D-869A-0E296CF4F9CB}"/>
              </a:ext>
            </a:extLst>
          </p:cNvPr>
          <p:cNvSpPr txBox="1"/>
          <p:nvPr/>
        </p:nvSpPr>
        <p:spPr>
          <a:xfrm>
            <a:off x="1633120" y="2227734"/>
            <a:ext cx="696686" cy="369332"/>
          </a:xfrm>
          <a:prstGeom prst="rect">
            <a:avLst/>
          </a:prstGeom>
          <a:noFill/>
        </p:spPr>
        <p:txBody>
          <a:bodyPr wrap="square" rtlCol="0">
            <a:spAutoFit/>
          </a:bodyPr>
          <a:lstStyle/>
          <a:p>
            <a:r>
              <a:rPr lang="en-US" dirty="0"/>
              <a:t>New</a:t>
            </a:r>
          </a:p>
        </p:txBody>
      </p:sp>
    </p:spTree>
    <p:extLst>
      <p:ext uri="{BB962C8B-B14F-4D97-AF65-F5344CB8AC3E}">
        <p14:creationId xmlns:p14="http://schemas.microsoft.com/office/powerpoint/2010/main" val="41663073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6FA87E-60F4-4A54-B2AA-AAC3D1049877}"/>
              </a:ext>
            </a:extLst>
          </p:cNvPr>
          <p:cNvSpPr>
            <a:spLocks noGrp="1"/>
          </p:cNvSpPr>
          <p:nvPr>
            <p:ph type="title"/>
          </p:nvPr>
        </p:nvSpPr>
        <p:spPr/>
        <p:txBody>
          <a:bodyPr/>
          <a:lstStyle/>
          <a:p>
            <a:r>
              <a:rPr lang="en-US" dirty="0">
                <a:solidFill>
                  <a:schemeClr val="bg1"/>
                </a:solidFill>
              </a:rPr>
              <a:t>     New 3 Motor Bed Common Parts</a:t>
            </a:r>
          </a:p>
        </p:txBody>
      </p:sp>
      <p:graphicFrame>
        <p:nvGraphicFramePr>
          <p:cNvPr id="5" name="Table 4">
            <a:extLst>
              <a:ext uri="{FF2B5EF4-FFF2-40B4-BE49-F238E27FC236}">
                <a16:creationId xmlns:a16="http://schemas.microsoft.com/office/drawing/2014/main" id="{9875783E-E917-4C1B-BCDC-B1285C96915B}"/>
              </a:ext>
            </a:extLst>
          </p:cNvPr>
          <p:cNvGraphicFramePr>
            <a:graphicFrameLocks noGrp="1"/>
          </p:cNvGraphicFramePr>
          <p:nvPr>
            <p:extLst>
              <p:ext uri="{D42A27DB-BD31-4B8C-83A1-F6EECF244321}">
                <p14:modId xmlns:p14="http://schemas.microsoft.com/office/powerpoint/2010/main" val="2537355905"/>
              </p:ext>
            </p:extLst>
          </p:nvPr>
        </p:nvGraphicFramePr>
        <p:xfrm>
          <a:off x="657725" y="1757619"/>
          <a:ext cx="8876800" cy="3348990"/>
        </p:xfrm>
        <a:graphic>
          <a:graphicData uri="http://schemas.openxmlformats.org/drawingml/2006/table">
            <a:tbl>
              <a:tblPr/>
              <a:tblGrid>
                <a:gridCol w="3148609">
                  <a:extLst>
                    <a:ext uri="{9D8B030D-6E8A-4147-A177-3AD203B41FA5}">
                      <a16:colId xmlns:a16="http://schemas.microsoft.com/office/drawing/2014/main" val="3747738960"/>
                    </a:ext>
                  </a:extLst>
                </a:gridCol>
                <a:gridCol w="5728191">
                  <a:extLst>
                    <a:ext uri="{9D8B030D-6E8A-4147-A177-3AD203B41FA5}">
                      <a16:colId xmlns:a16="http://schemas.microsoft.com/office/drawing/2014/main" val="2296515434"/>
                    </a:ext>
                  </a:extLst>
                </a:gridCol>
              </a:tblGrid>
              <a:tr h="190500">
                <a:tc>
                  <a:txBody>
                    <a:bodyPr/>
                    <a:lstStyle/>
                    <a:p>
                      <a:pPr algn="ctr" fontAlgn="b"/>
                      <a:r>
                        <a:rPr lang="en-US" sz="3600" b="1" i="0" u="none" strike="noStrike" dirty="0">
                          <a:solidFill>
                            <a:srgbClr val="000000"/>
                          </a:solidFill>
                          <a:effectLst/>
                          <a:latin typeface="Calibri" panose="020F0502020204030204" pitchFamily="34" charset="0"/>
                        </a:rPr>
                        <a:t>ITEM</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b"/>
                      <a:r>
                        <a:rPr lang="en-US" sz="3600" b="1" i="0" u="none" strike="noStrike" dirty="0">
                          <a:solidFill>
                            <a:srgbClr val="000000"/>
                          </a:solidFill>
                          <a:effectLst/>
                          <a:latin typeface="Calibri" panose="020F0502020204030204" pitchFamily="34" charset="0"/>
                        </a:rPr>
                        <a:t>DESCRIPTION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extLst>
                  <a:ext uri="{0D108BD9-81ED-4DB2-BD59-A6C34878D82A}">
                    <a16:rowId xmlns:a16="http://schemas.microsoft.com/office/drawing/2014/main" val="981745721"/>
                  </a:ext>
                </a:extLst>
              </a:tr>
              <a:tr h="190500">
                <a:tc>
                  <a:txBody>
                    <a:bodyPr/>
                    <a:lstStyle/>
                    <a:p>
                      <a:pPr algn="l" fontAlgn="b"/>
                      <a:r>
                        <a:rPr lang="en-US" sz="3600" b="0" i="0" u="none" strike="noStrike" dirty="0">
                          <a:solidFill>
                            <a:srgbClr val="000000"/>
                          </a:solidFill>
                          <a:effectLst/>
                          <a:latin typeface="Calibri" panose="020F0502020204030204" pitchFamily="34" charset="0"/>
                        </a:rPr>
                        <a:t>X1FE3MDG01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3600" b="0" i="0" u="none" strike="noStrike">
                          <a:solidFill>
                            <a:srgbClr val="000000"/>
                          </a:solidFill>
                          <a:effectLst/>
                          <a:latin typeface="Calibri" panose="020F0502020204030204" pitchFamily="34" charset="0"/>
                        </a:rPr>
                        <a:t>PBFEB3M - HIGH-LOW MOTOR</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68783975"/>
                  </a:ext>
                </a:extLst>
              </a:tr>
              <a:tr h="190500">
                <a:tc>
                  <a:txBody>
                    <a:bodyPr/>
                    <a:lstStyle/>
                    <a:p>
                      <a:pPr algn="l" fontAlgn="b"/>
                      <a:r>
                        <a:rPr lang="en-US" sz="3600" b="0" i="0" u="none" strike="noStrike" dirty="0">
                          <a:solidFill>
                            <a:srgbClr val="000000"/>
                          </a:solidFill>
                          <a:effectLst/>
                          <a:latin typeface="Calibri" panose="020F0502020204030204" pitchFamily="34" charset="0"/>
                        </a:rPr>
                        <a:t>X1FE3MDG02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3600" b="0" i="0" u="none" strike="noStrike">
                          <a:solidFill>
                            <a:srgbClr val="000000"/>
                          </a:solidFill>
                          <a:effectLst/>
                          <a:latin typeface="Calibri" panose="020F0502020204030204" pitchFamily="34" charset="0"/>
                        </a:rPr>
                        <a:t>PBFEB3M - FOOT MOTOR</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05754381"/>
                  </a:ext>
                </a:extLst>
              </a:tr>
              <a:tr h="190500">
                <a:tc>
                  <a:txBody>
                    <a:bodyPr/>
                    <a:lstStyle/>
                    <a:p>
                      <a:pPr algn="l" fontAlgn="b"/>
                      <a:r>
                        <a:rPr lang="en-US" sz="3600" b="0" i="0" u="none" strike="noStrike">
                          <a:solidFill>
                            <a:srgbClr val="000000"/>
                          </a:solidFill>
                          <a:effectLst/>
                          <a:latin typeface="Calibri" panose="020F0502020204030204" pitchFamily="34" charset="0"/>
                        </a:rPr>
                        <a:t>X1FE3MDG03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3600" b="0" i="0" u="none" strike="noStrike">
                          <a:solidFill>
                            <a:srgbClr val="000000"/>
                          </a:solidFill>
                          <a:effectLst/>
                          <a:latin typeface="Calibri" panose="020F0502020204030204" pitchFamily="34" charset="0"/>
                        </a:rPr>
                        <a:t>PBFEB3M - HEAD MOTOR</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59849166"/>
                  </a:ext>
                </a:extLst>
              </a:tr>
              <a:tr h="190500">
                <a:tc>
                  <a:txBody>
                    <a:bodyPr/>
                    <a:lstStyle/>
                    <a:p>
                      <a:pPr algn="l" fontAlgn="b"/>
                      <a:r>
                        <a:rPr lang="en-US" sz="3600" b="0" i="0" u="none" strike="noStrike">
                          <a:solidFill>
                            <a:srgbClr val="000000"/>
                          </a:solidFill>
                          <a:effectLst/>
                          <a:latin typeface="Calibri" panose="020F0502020204030204" pitchFamily="34" charset="0"/>
                        </a:rPr>
                        <a:t>X1FE3MDG04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3600" b="0" i="0" u="none" strike="noStrike">
                          <a:solidFill>
                            <a:srgbClr val="000000"/>
                          </a:solidFill>
                          <a:effectLst/>
                          <a:latin typeface="Calibri" panose="020F0502020204030204" pitchFamily="34" charset="0"/>
                        </a:rPr>
                        <a:t>PBFEB3M - HAND PENDANT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66621753"/>
                  </a:ext>
                </a:extLst>
              </a:tr>
              <a:tr h="190500">
                <a:tc>
                  <a:txBody>
                    <a:bodyPr/>
                    <a:lstStyle/>
                    <a:p>
                      <a:pPr algn="l" fontAlgn="b"/>
                      <a:r>
                        <a:rPr lang="en-US" sz="3600" b="0" i="0" u="none" strike="noStrike">
                          <a:solidFill>
                            <a:srgbClr val="000000"/>
                          </a:solidFill>
                          <a:effectLst/>
                          <a:latin typeface="Calibri" panose="020F0502020204030204" pitchFamily="34" charset="0"/>
                        </a:rPr>
                        <a:t>X1FE3MDG05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3600" b="0" i="0" u="none" strike="noStrike" dirty="0">
                          <a:solidFill>
                            <a:srgbClr val="000000"/>
                          </a:solidFill>
                          <a:effectLst/>
                          <a:latin typeface="Calibri" panose="020F0502020204030204" pitchFamily="34" charset="0"/>
                        </a:rPr>
                        <a:t>PBFEB3M - JUNCTION BOX</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48960951"/>
                  </a:ext>
                </a:extLst>
              </a:tr>
            </a:tbl>
          </a:graphicData>
        </a:graphic>
      </p:graphicFrame>
    </p:spTree>
    <p:extLst>
      <p:ext uri="{BB962C8B-B14F-4D97-AF65-F5344CB8AC3E}">
        <p14:creationId xmlns:p14="http://schemas.microsoft.com/office/powerpoint/2010/main" val="17582913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5AE96FDD-4C60-46A5-9B06-1C7B9C143331}"/>
              </a:ext>
            </a:extLst>
          </p:cNvPr>
          <p:cNvSpPr>
            <a:spLocks noGrp="1"/>
          </p:cNvSpPr>
          <p:nvPr>
            <p:ph type="title"/>
          </p:nvPr>
        </p:nvSpPr>
        <p:spPr>
          <a:xfrm>
            <a:off x="481965" y="-131339"/>
            <a:ext cx="9052560" cy="1295400"/>
          </a:xfrm>
        </p:spPr>
        <p:txBody>
          <a:bodyPr/>
          <a:lstStyle/>
          <a:p>
            <a:r>
              <a:rPr lang="en-US" dirty="0">
                <a:solidFill>
                  <a:schemeClr val="bg1"/>
                </a:solidFill>
              </a:rPr>
              <a:t>     New 3 Motor Bed Accessories</a:t>
            </a:r>
          </a:p>
        </p:txBody>
      </p:sp>
      <p:graphicFrame>
        <p:nvGraphicFramePr>
          <p:cNvPr id="6" name="Table 3">
            <a:extLst>
              <a:ext uri="{FF2B5EF4-FFF2-40B4-BE49-F238E27FC236}">
                <a16:creationId xmlns:a16="http://schemas.microsoft.com/office/drawing/2014/main" id="{4355A804-6565-4CA9-9345-B62B93F0E339}"/>
              </a:ext>
            </a:extLst>
          </p:cNvPr>
          <p:cNvGraphicFramePr>
            <a:graphicFrameLocks noGrp="1"/>
          </p:cNvGraphicFramePr>
          <p:nvPr>
            <p:extLst>
              <p:ext uri="{D42A27DB-BD31-4B8C-83A1-F6EECF244321}">
                <p14:modId xmlns:p14="http://schemas.microsoft.com/office/powerpoint/2010/main" val="273433914"/>
              </p:ext>
            </p:extLst>
          </p:nvPr>
        </p:nvGraphicFramePr>
        <p:xfrm>
          <a:off x="946484" y="1131977"/>
          <a:ext cx="8165432" cy="5852160"/>
        </p:xfrm>
        <a:graphic>
          <a:graphicData uri="http://schemas.openxmlformats.org/drawingml/2006/table">
            <a:tbl>
              <a:tblPr firstRow="1" bandRow="1">
                <a:tableStyleId>{5C22544A-7EE6-4342-B048-85BDC9FD1C3A}</a:tableStyleId>
              </a:tblPr>
              <a:tblGrid>
                <a:gridCol w="4082716">
                  <a:extLst>
                    <a:ext uri="{9D8B030D-6E8A-4147-A177-3AD203B41FA5}">
                      <a16:colId xmlns:a16="http://schemas.microsoft.com/office/drawing/2014/main" val="4157067818"/>
                    </a:ext>
                  </a:extLst>
                </a:gridCol>
                <a:gridCol w="4082716">
                  <a:extLst>
                    <a:ext uri="{9D8B030D-6E8A-4147-A177-3AD203B41FA5}">
                      <a16:colId xmlns:a16="http://schemas.microsoft.com/office/drawing/2014/main" val="621547705"/>
                    </a:ext>
                  </a:extLst>
                </a:gridCol>
              </a:tblGrid>
              <a:tr h="603454">
                <a:tc>
                  <a:txBody>
                    <a:bodyPr/>
                    <a:lstStyle/>
                    <a:p>
                      <a:pPr marL="0" algn="ctr" defTabSz="914400" rtl="0" eaLnBrk="1" fontAlgn="b" latinLnBrk="0" hangingPunct="1"/>
                      <a:r>
                        <a:rPr lang="en-US" sz="3600" b="1" i="0" u="none" strike="noStrike" kern="1200" dirty="0">
                          <a:solidFill>
                            <a:srgbClr val="000000"/>
                          </a:solidFill>
                          <a:effectLst/>
                          <a:latin typeface="+mn-lt"/>
                          <a:ea typeface="+mn-ea"/>
                          <a:cs typeface="+mn-cs"/>
                        </a:rPr>
                        <a:t>ITEM NUMBER</a:t>
                      </a:r>
                    </a:p>
                  </a:txBody>
                  <a:tcPr>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algn="ctr" defTabSz="914400" rtl="0" eaLnBrk="1" fontAlgn="b" latinLnBrk="0" hangingPunct="1"/>
                      <a:r>
                        <a:rPr lang="en-US" sz="3600" b="1" i="0" u="none" strike="noStrike" kern="1200" dirty="0">
                          <a:solidFill>
                            <a:srgbClr val="000000"/>
                          </a:solidFill>
                          <a:effectLst/>
                          <a:latin typeface="+mn-lt"/>
                          <a:ea typeface="+mn-ea"/>
                          <a:cs typeface="+mn-cs"/>
                        </a:rPr>
                        <a:t>DESCRIPTION</a:t>
                      </a:r>
                    </a:p>
                  </a:txBody>
                  <a:tcPr>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2303164214"/>
                  </a:ext>
                </a:extLst>
              </a:tr>
              <a:tr h="2155192">
                <a:tc>
                  <a:txBody>
                    <a:bodyPr/>
                    <a:lstStyle/>
                    <a:p>
                      <a:r>
                        <a:rPr lang="en-US" sz="3600" b="0" dirty="0">
                          <a:latin typeface="+mn-lt"/>
                          <a:cs typeface="Arial" panose="020B0604020202020204" pitchFamily="34" charset="0"/>
                        </a:rPr>
                        <a:t>X1PBHBEXT</a:t>
                      </a:r>
                      <a:endParaRPr lang="en-US" sz="3600" b="0" dirty="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3600" b="0" dirty="0">
                          <a:latin typeface="+mn-lt"/>
                          <a:cs typeface="Arial" panose="020B0604020202020204" pitchFamily="34" charset="0"/>
                        </a:rPr>
                        <a:t>4” bed extender for semi and full electric beds (PBHBSMB, PBHBFEB)</a:t>
                      </a:r>
                      <a:endParaRPr lang="en-US" sz="3600" b="0" dirty="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89229134"/>
                  </a:ext>
                </a:extLst>
              </a:tr>
              <a:tr h="1120700">
                <a:tc>
                  <a:txBody>
                    <a:bodyPr/>
                    <a:lstStyle/>
                    <a:p>
                      <a:r>
                        <a:rPr lang="en-US" sz="3600" b="0" dirty="0">
                          <a:latin typeface="+mn-lt"/>
                          <a:cs typeface="Arial" panose="020B0604020202020204" pitchFamily="34" charset="0"/>
                        </a:rPr>
                        <a:t>HDC-GAPCUSH_6</a:t>
                      </a:r>
                      <a:endParaRPr lang="en-US" sz="3600" b="0" dirty="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3600" b="0" dirty="0">
                          <a:latin typeface="+mn-lt"/>
                          <a:cs typeface="Arial" panose="020B0604020202020204" pitchFamily="34" charset="0"/>
                        </a:rPr>
                        <a:t>4” foam mattress extender block</a:t>
                      </a:r>
                      <a:endParaRPr lang="en-US" sz="3600" b="0" dirty="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930701435"/>
                  </a:ext>
                </a:extLst>
              </a:tr>
              <a:tr h="1637946">
                <a:tc>
                  <a:txBody>
                    <a:bodyPr/>
                    <a:lstStyle/>
                    <a:p>
                      <a:r>
                        <a:rPr lang="en-US" sz="3600" b="0" dirty="0">
                          <a:latin typeface="+mn-lt"/>
                          <a:cs typeface="Arial" panose="020B0604020202020204" pitchFamily="34" charset="0"/>
                        </a:rPr>
                        <a:t>PBHBCART36</a:t>
                      </a:r>
                      <a:endParaRPr lang="en-US" sz="3600" b="0" dirty="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3600" b="0" dirty="0">
                          <a:latin typeface="+mn-lt"/>
                          <a:cs typeface="Arial" panose="020B0604020202020204" pitchFamily="34" charset="0"/>
                        </a:rPr>
                        <a:t>Bed cart/Transporter (available September 2020)</a:t>
                      </a:r>
                      <a:endParaRPr lang="en-US" sz="3600" b="0" dirty="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674345172"/>
                  </a:ext>
                </a:extLst>
              </a:tr>
            </a:tbl>
          </a:graphicData>
        </a:graphic>
      </p:graphicFrame>
    </p:spTree>
    <p:extLst>
      <p:ext uri="{BB962C8B-B14F-4D97-AF65-F5344CB8AC3E}">
        <p14:creationId xmlns:p14="http://schemas.microsoft.com/office/powerpoint/2010/main" val="16773093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6FA87E-60F4-4A54-B2AA-AAC3D1049877}"/>
              </a:ext>
            </a:extLst>
          </p:cNvPr>
          <p:cNvSpPr>
            <a:spLocks noGrp="1"/>
          </p:cNvSpPr>
          <p:nvPr>
            <p:ph type="title"/>
          </p:nvPr>
        </p:nvSpPr>
        <p:spPr/>
        <p:txBody>
          <a:bodyPr/>
          <a:lstStyle/>
          <a:p>
            <a:r>
              <a:rPr lang="en-US" dirty="0">
                <a:solidFill>
                  <a:schemeClr val="bg1"/>
                </a:solidFill>
              </a:rPr>
              <a:t>     3 Motor with Standard &amp; Low Bed ends</a:t>
            </a:r>
          </a:p>
        </p:txBody>
      </p:sp>
      <p:pic>
        <p:nvPicPr>
          <p:cNvPr id="4" name="Picture 3">
            <a:extLst>
              <a:ext uri="{FF2B5EF4-FFF2-40B4-BE49-F238E27FC236}">
                <a16:creationId xmlns:a16="http://schemas.microsoft.com/office/drawing/2014/main" id="{175888F7-F658-42E8-903E-344EFD5714D2}"/>
              </a:ext>
            </a:extLst>
          </p:cNvPr>
          <p:cNvPicPr>
            <a:picLocks noChangeAspect="1"/>
          </p:cNvPicPr>
          <p:nvPr/>
        </p:nvPicPr>
        <p:blipFill>
          <a:blip r:embed="rId2"/>
          <a:stretch>
            <a:fillRect/>
          </a:stretch>
        </p:blipFill>
        <p:spPr>
          <a:xfrm>
            <a:off x="656155" y="182714"/>
            <a:ext cx="8746090" cy="7406972"/>
          </a:xfrm>
          <a:prstGeom prst="rect">
            <a:avLst/>
          </a:prstGeom>
        </p:spPr>
      </p:pic>
    </p:spTree>
    <p:extLst>
      <p:ext uri="{BB962C8B-B14F-4D97-AF65-F5344CB8AC3E}">
        <p14:creationId xmlns:p14="http://schemas.microsoft.com/office/powerpoint/2010/main" val="29596314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023DD032-DA80-4DAF-BEF0-31FBC4436B6F}"/>
              </a:ext>
            </a:extLst>
          </p:cNvPr>
          <p:cNvSpPr txBox="1">
            <a:spLocks/>
          </p:cNvSpPr>
          <p:nvPr/>
        </p:nvSpPr>
        <p:spPr>
          <a:xfrm>
            <a:off x="906996" y="-50339"/>
            <a:ext cx="7569347" cy="1109383"/>
          </a:xfr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000" dirty="0">
                <a:solidFill>
                  <a:schemeClr val="bg1"/>
                </a:solidFill>
                <a:latin typeface="Avenir Roman"/>
              </a:rPr>
              <a:t>New ProBasics PBFEB3M Bed</a:t>
            </a:r>
          </a:p>
        </p:txBody>
      </p:sp>
      <p:pic>
        <p:nvPicPr>
          <p:cNvPr id="3" name="Picture 2" descr="A picture containing furniture, bed, table&#10;&#10;Description automatically generated">
            <a:extLst>
              <a:ext uri="{FF2B5EF4-FFF2-40B4-BE49-F238E27FC236}">
                <a16:creationId xmlns:a16="http://schemas.microsoft.com/office/drawing/2014/main" id="{7D621167-8B6D-4D7E-A6B9-CC1A5788507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7690" y="1059044"/>
            <a:ext cx="9127958" cy="6085306"/>
          </a:xfrm>
          <a:prstGeom prst="rect">
            <a:avLst/>
          </a:prstGeom>
        </p:spPr>
      </p:pic>
    </p:spTree>
    <p:extLst>
      <p:ext uri="{BB962C8B-B14F-4D97-AF65-F5344CB8AC3E}">
        <p14:creationId xmlns:p14="http://schemas.microsoft.com/office/powerpoint/2010/main" val="18214913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A7131BD-155F-4E52-920B-13ACFFE07CD7}"/>
              </a:ext>
            </a:extLst>
          </p:cNvPr>
          <p:cNvSpPr txBox="1">
            <a:spLocks/>
          </p:cNvSpPr>
          <p:nvPr/>
        </p:nvSpPr>
        <p:spPr>
          <a:xfrm>
            <a:off x="906996" y="-50339"/>
            <a:ext cx="3308759" cy="1109383"/>
          </a:xfr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000" dirty="0">
                <a:solidFill>
                  <a:schemeClr val="bg1"/>
                </a:solidFill>
                <a:latin typeface="Avenir Roman"/>
              </a:rPr>
              <a:t>Introduction</a:t>
            </a:r>
          </a:p>
        </p:txBody>
      </p:sp>
      <p:sp>
        <p:nvSpPr>
          <p:cNvPr id="5" name="TextBox 4">
            <a:extLst>
              <a:ext uri="{FF2B5EF4-FFF2-40B4-BE49-F238E27FC236}">
                <a16:creationId xmlns:a16="http://schemas.microsoft.com/office/drawing/2014/main" id="{D368904D-F73C-4AE6-B250-A6170D16CC2F}"/>
              </a:ext>
            </a:extLst>
          </p:cNvPr>
          <p:cNvSpPr txBox="1"/>
          <p:nvPr/>
        </p:nvSpPr>
        <p:spPr>
          <a:xfrm>
            <a:off x="303998" y="782112"/>
            <a:ext cx="9144000" cy="68172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defPPr>
              <a:defRPr lang="en-US"/>
            </a:defPPr>
            <a:lvl1pPr fontAlgn="base">
              <a:spcBef>
                <a:spcPct val="0"/>
              </a:spcBef>
              <a:spcAft>
                <a:spcPct val="0"/>
              </a:spcAft>
              <a:defRPr sz="1400">
                <a:latin typeface="Arial" charset="0"/>
              </a:defRPr>
            </a:lvl1pPr>
            <a:lvl2pPr marL="0" marR="0" lvl="1" eaLnBrk="0" fontAlgn="base" hangingPunct="0">
              <a:lnSpc>
                <a:spcPct val="100000"/>
              </a:lnSpc>
              <a:spcBef>
                <a:spcPct val="20000"/>
              </a:spcBef>
              <a:spcAft>
                <a:spcPct val="0"/>
              </a:spcAft>
              <a:buClrTx/>
              <a:buSzTx/>
              <a:tabLst/>
              <a:defRPr sz="2800">
                <a:latin typeface="Avenir Roman"/>
                <a:cs typeface="Arial" panose="020B0604020202020204" pitchFamily="34" charset="0"/>
              </a:defRPr>
            </a:lvl2pPr>
            <a:lvl3pPr fontAlgn="base">
              <a:spcBef>
                <a:spcPct val="0"/>
              </a:spcBef>
              <a:spcAft>
                <a:spcPct val="0"/>
              </a:spcAft>
              <a:defRPr sz="1400">
                <a:latin typeface="Arial" charset="0"/>
              </a:defRPr>
            </a:lvl3pPr>
            <a:lvl4pPr fontAlgn="base">
              <a:spcBef>
                <a:spcPct val="0"/>
              </a:spcBef>
              <a:spcAft>
                <a:spcPct val="0"/>
              </a:spcAft>
              <a:defRPr sz="1400">
                <a:latin typeface="Arial" charset="0"/>
              </a:defRPr>
            </a:lvl4pPr>
            <a:lvl5pPr fontAlgn="base">
              <a:spcBef>
                <a:spcPct val="0"/>
              </a:spcBef>
              <a:spcAft>
                <a:spcPct val="0"/>
              </a:spcAft>
              <a:defRPr sz="1400">
                <a:latin typeface="Arial" charset="0"/>
              </a:defRPr>
            </a:lvl5pPr>
            <a:lvl6pPr defTabSz="914400">
              <a:defRPr sz="1400">
                <a:latin typeface="Arial" charset="0"/>
              </a:defRPr>
            </a:lvl6pPr>
            <a:lvl7pPr defTabSz="914400">
              <a:defRPr sz="1400">
                <a:latin typeface="Arial" charset="0"/>
              </a:defRPr>
            </a:lvl7pPr>
            <a:lvl8pPr defTabSz="914400">
              <a:defRPr sz="1400">
                <a:latin typeface="Arial" charset="0"/>
              </a:defRPr>
            </a:lvl8pPr>
            <a:lvl9pPr defTabSz="914400">
              <a:defRPr sz="1400">
                <a:latin typeface="Arial" charset="0"/>
              </a:defRPr>
            </a:lvl9pPr>
          </a:lstStyle>
          <a:p>
            <a:endParaRPr lang="en-US" sz="2300" dirty="0"/>
          </a:p>
          <a:p>
            <a:r>
              <a:rPr lang="en-US" sz="2300" dirty="0">
                <a:latin typeface="Avenir Roman"/>
                <a:cs typeface="Arial" panose="020B0604020202020204" pitchFamily="34" charset="0"/>
              </a:rPr>
              <a:t>Introducing the new ProBasics 3 Motor Full Electric bed! This bed replaces the prior ProBasics 3 Motor Full Electric bed that we have sold successfully for over 3 years. </a:t>
            </a:r>
          </a:p>
          <a:p>
            <a:endParaRPr lang="en-US" sz="2300" dirty="0">
              <a:latin typeface="Avenir Roman"/>
              <a:cs typeface="Arial" panose="020B0604020202020204" pitchFamily="34" charset="0"/>
            </a:endParaRPr>
          </a:p>
          <a:p>
            <a:pPr lvl="1"/>
            <a:r>
              <a:rPr lang="en-US" altLang="en-US" sz="2300" dirty="0"/>
              <a:t>Our NEW three motor Full Electric Bed/Bed Packages will be available in both a standard height and also in a Low Bed version at a slightly higher price.</a:t>
            </a:r>
          </a:p>
          <a:p>
            <a:pPr lvl="1"/>
            <a:endParaRPr lang="en-US" altLang="en-US" sz="2300" dirty="0"/>
          </a:p>
          <a:p>
            <a:pPr lvl="1"/>
            <a:r>
              <a:rPr lang="en-US" altLang="en-US" sz="2300" dirty="0"/>
              <a:t>Initially, our beds will be stocked in the Standard Height version only and we will be adding the Low Bed version soon. If your customer absolutely needs Low Beds immediately, we are absolutely willing and able to accommodate them by sending along additional set(s) of Low Bed Ends with their shipment. They just need to enter the item number for the Low Bed/Bed Package version and they will be included in their shipment.</a:t>
            </a:r>
          </a:p>
          <a:p>
            <a:pPr lvl="1"/>
            <a:endParaRPr lang="en-US" altLang="en-US" sz="2300" dirty="0"/>
          </a:p>
          <a:p>
            <a:pPr lvl="1"/>
            <a:r>
              <a:rPr lang="en-US" altLang="en-US" sz="2300" dirty="0"/>
              <a:t>This training deck will define the specific upgrades and enhancements over the past model.</a:t>
            </a:r>
            <a:endParaRPr lang="en-US" sz="2300" dirty="0"/>
          </a:p>
        </p:txBody>
      </p:sp>
      <p:sp>
        <p:nvSpPr>
          <p:cNvPr id="6" name="Slide Number Placeholder 5">
            <a:extLst>
              <a:ext uri="{FF2B5EF4-FFF2-40B4-BE49-F238E27FC236}">
                <a16:creationId xmlns:a16="http://schemas.microsoft.com/office/drawing/2014/main" id="{1B608264-829C-49C0-A959-1D1FBAB5C870}"/>
              </a:ext>
            </a:extLst>
          </p:cNvPr>
          <p:cNvSpPr>
            <a:spLocks noGrp="1"/>
          </p:cNvSpPr>
          <p:nvPr>
            <p:ph type="sldNum" sz="quarter" idx="12"/>
          </p:nvPr>
        </p:nvSpPr>
        <p:spPr>
          <a:xfrm>
            <a:off x="9332912" y="7185025"/>
            <a:ext cx="536575" cy="414338"/>
          </a:xfrm>
        </p:spPr>
        <p:txBody>
          <a:bodyPr/>
          <a:lstStyle/>
          <a:p>
            <a:pPr algn="ctr"/>
            <a:fld id="{65D48C5F-468E-4FF8-838C-E56FC3B5D188}" type="slidenum">
              <a:rPr lang="en-US" sz="1600" smtClean="0">
                <a:solidFill>
                  <a:srgbClr val="1D366C"/>
                </a:solidFill>
                <a:latin typeface="Avenir"/>
              </a:rPr>
              <a:pPr algn="ctr"/>
              <a:t>3</a:t>
            </a:fld>
            <a:endParaRPr lang="en-US" sz="1600" dirty="0">
              <a:solidFill>
                <a:srgbClr val="1D366C"/>
              </a:solidFill>
              <a:latin typeface="Avenir"/>
            </a:endParaRPr>
          </a:p>
        </p:txBody>
      </p:sp>
    </p:spTree>
    <p:extLst>
      <p:ext uri="{BB962C8B-B14F-4D97-AF65-F5344CB8AC3E}">
        <p14:creationId xmlns:p14="http://schemas.microsoft.com/office/powerpoint/2010/main" val="10775069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5891ABF-8794-470B-A97C-1098AC1E4A29}"/>
              </a:ext>
            </a:extLst>
          </p:cNvPr>
          <p:cNvSpPr>
            <a:spLocks noGrp="1"/>
          </p:cNvSpPr>
          <p:nvPr>
            <p:ph type="sldNum" sz="quarter" idx="12"/>
          </p:nvPr>
        </p:nvSpPr>
        <p:spPr/>
        <p:txBody>
          <a:bodyPr/>
          <a:lstStyle/>
          <a:p>
            <a:fld id="{65D48C5F-468E-4FF8-838C-E56FC3B5D188}" type="slidenum">
              <a:rPr lang="en-US" smtClean="0"/>
              <a:t>4</a:t>
            </a:fld>
            <a:endParaRPr lang="en-US"/>
          </a:p>
        </p:txBody>
      </p:sp>
      <p:sp>
        <p:nvSpPr>
          <p:cNvPr id="4" name="Title 1">
            <a:extLst>
              <a:ext uri="{FF2B5EF4-FFF2-40B4-BE49-F238E27FC236}">
                <a16:creationId xmlns:a16="http://schemas.microsoft.com/office/drawing/2014/main" id="{79D81DD8-FFFC-48C1-8624-F594F5DFD59B}"/>
              </a:ext>
            </a:extLst>
          </p:cNvPr>
          <p:cNvSpPr txBox="1">
            <a:spLocks/>
          </p:cNvSpPr>
          <p:nvPr/>
        </p:nvSpPr>
        <p:spPr>
          <a:xfrm>
            <a:off x="906996" y="-50339"/>
            <a:ext cx="3308759" cy="1109383"/>
          </a:xfr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000" dirty="0">
                <a:solidFill>
                  <a:schemeClr val="bg1"/>
                </a:solidFill>
                <a:latin typeface="Avenir Roman"/>
              </a:rPr>
              <a:t>Packaging</a:t>
            </a:r>
          </a:p>
        </p:txBody>
      </p:sp>
      <p:sp>
        <p:nvSpPr>
          <p:cNvPr id="6" name="TextBox 5">
            <a:extLst>
              <a:ext uri="{FF2B5EF4-FFF2-40B4-BE49-F238E27FC236}">
                <a16:creationId xmlns:a16="http://schemas.microsoft.com/office/drawing/2014/main" id="{60338813-B4DF-41C9-A84B-D9FB8561E347}"/>
              </a:ext>
            </a:extLst>
          </p:cNvPr>
          <p:cNvSpPr txBox="1"/>
          <p:nvPr/>
        </p:nvSpPr>
        <p:spPr>
          <a:xfrm>
            <a:off x="211138" y="1611832"/>
            <a:ext cx="5486400" cy="64448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defPPr>
              <a:defRPr lang="en-US"/>
            </a:defPPr>
            <a:lvl1pPr fontAlgn="base">
              <a:spcBef>
                <a:spcPct val="0"/>
              </a:spcBef>
              <a:spcAft>
                <a:spcPct val="0"/>
              </a:spcAft>
              <a:defRPr sz="1400">
                <a:latin typeface="Arial" charset="0"/>
              </a:defRPr>
            </a:lvl1pPr>
            <a:lvl2pPr marL="0" marR="0" lvl="1" eaLnBrk="0" fontAlgn="base" hangingPunct="0">
              <a:lnSpc>
                <a:spcPct val="100000"/>
              </a:lnSpc>
              <a:spcBef>
                <a:spcPct val="20000"/>
              </a:spcBef>
              <a:spcAft>
                <a:spcPct val="0"/>
              </a:spcAft>
              <a:buClrTx/>
              <a:buSzTx/>
              <a:tabLst/>
              <a:defRPr sz="2800">
                <a:latin typeface="Avenir Roman"/>
                <a:cs typeface="Arial" panose="020B0604020202020204" pitchFamily="34" charset="0"/>
              </a:defRPr>
            </a:lvl2pPr>
            <a:lvl3pPr fontAlgn="base">
              <a:spcBef>
                <a:spcPct val="0"/>
              </a:spcBef>
              <a:spcAft>
                <a:spcPct val="0"/>
              </a:spcAft>
              <a:defRPr sz="1400">
                <a:latin typeface="Arial" charset="0"/>
              </a:defRPr>
            </a:lvl3pPr>
            <a:lvl4pPr fontAlgn="base">
              <a:spcBef>
                <a:spcPct val="0"/>
              </a:spcBef>
              <a:spcAft>
                <a:spcPct val="0"/>
              </a:spcAft>
              <a:defRPr sz="1400">
                <a:latin typeface="Arial" charset="0"/>
              </a:defRPr>
            </a:lvl4pPr>
            <a:lvl5pPr fontAlgn="base">
              <a:spcBef>
                <a:spcPct val="0"/>
              </a:spcBef>
              <a:spcAft>
                <a:spcPct val="0"/>
              </a:spcAft>
              <a:defRPr sz="1400">
                <a:latin typeface="Arial" charset="0"/>
              </a:defRPr>
            </a:lvl5pPr>
            <a:lvl6pPr defTabSz="914400">
              <a:defRPr sz="1400">
                <a:latin typeface="Arial" charset="0"/>
              </a:defRPr>
            </a:lvl6pPr>
            <a:lvl7pPr defTabSz="914400">
              <a:defRPr sz="1400">
                <a:latin typeface="Arial" charset="0"/>
              </a:defRPr>
            </a:lvl7pPr>
            <a:lvl8pPr defTabSz="914400">
              <a:defRPr sz="1400">
                <a:latin typeface="Arial" charset="0"/>
              </a:defRPr>
            </a:lvl8pPr>
            <a:lvl9pPr defTabSz="914400">
              <a:defRPr sz="1400">
                <a:latin typeface="Arial" charset="0"/>
              </a:defRPr>
            </a:lvl9pPr>
          </a:lstStyle>
          <a:p>
            <a:r>
              <a:rPr lang="en-US" sz="2400" dirty="0">
                <a:latin typeface="Avenir Roman"/>
                <a:cs typeface="Arial" panose="020B0604020202020204" pitchFamily="34" charset="0"/>
              </a:rPr>
              <a:t>The ProBasics PBFEB3M is shipped in two large boxes:</a:t>
            </a:r>
          </a:p>
          <a:p>
            <a:endParaRPr lang="en-US" sz="2400" dirty="0">
              <a:latin typeface="Avenir Roman"/>
              <a:cs typeface="Arial" panose="020B0604020202020204" pitchFamily="34" charset="0"/>
            </a:endParaRPr>
          </a:p>
          <a:p>
            <a:pPr marL="342900" indent="-342900">
              <a:buFont typeface="Arial" panose="020B0604020202020204" pitchFamily="34" charset="0"/>
              <a:buChar char="•"/>
            </a:pPr>
            <a:r>
              <a:rPr lang="en-US" sz="2400" dirty="0">
                <a:latin typeface="Avenir Roman"/>
                <a:cs typeface="Arial" panose="020B0604020202020204" pitchFamily="34" charset="0"/>
              </a:rPr>
              <a:t>One box contains the head section and standard height headboard.</a:t>
            </a:r>
          </a:p>
          <a:p>
            <a:endParaRPr lang="en-US" sz="2400" dirty="0">
              <a:latin typeface="Avenir Roman"/>
              <a:cs typeface="Arial" panose="020B0604020202020204" pitchFamily="34" charset="0"/>
            </a:endParaRPr>
          </a:p>
          <a:p>
            <a:pPr marL="342900" indent="-342900">
              <a:buFont typeface="Arial" panose="020B0604020202020204" pitchFamily="34" charset="0"/>
              <a:buChar char="•"/>
            </a:pPr>
            <a:r>
              <a:rPr lang="en-US" sz="2400" dirty="0">
                <a:latin typeface="Avenir Roman"/>
                <a:cs typeface="Arial" panose="020B0604020202020204" pitchFamily="34" charset="0"/>
              </a:rPr>
              <a:t>The second box contains the foot section and standard height footboard.</a:t>
            </a:r>
          </a:p>
          <a:p>
            <a:endParaRPr lang="en-US" sz="2400" dirty="0">
              <a:latin typeface="Avenir Roman"/>
              <a:cs typeface="Arial" panose="020B0604020202020204" pitchFamily="34" charset="0"/>
            </a:endParaRPr>
          </a:p>
          <a:p>
            <a:pPr marL="342900" indent="-342900">
              <a:buFont typeface="Arial" panose="020B0604020202020204" pitchFamily="34" charset="0"/>
              <a:buChar char="•"/>
            </a:pPr>
            <a:r>
              <a:rPr lang="en-US" sz="2400" dirty="0">
                <a:latin typeface="Avenir Roman"/>
                <a:cs typeface="Arial" panose="020B0604020202020204" pitchFamily="34" charset="0"/>
              </a:rPr>
              <a:t>Packaging has been enhanced for durability and protection of components during shipping. </a:t>
            </a:r>
            <a:endParaRPr lang="en-US" altLang="en-US" sz="2400" dirty="0">
              <a:latin typeface="Avenir Roman"/>
              <a:cs typeface="Arial" panose="020B0604020202020204" pitchFamily="34" charset="0"/>
            </a:endParaRPr>
          </a:p>
          <a:p>
            <a:endParaRPr lang="en-US" altLang="en-US" sz="2400" dirty="0">
              <a:latin typeface="Avenir Roman"/>
              <a:cs typeface="Arial" panose="020B0604020202020204" pitchFamily="34" charset="0"/>
            </a:endParaRPr>
          </a:p>
          <a:p>
            <a:endParaRPr lang="en-US" altLang="en-US" sz="2400" dirty="0">
              <a:latin typeface="Avenir Roman"/>
              <a:cs typeface="Arial" panose="020B0604020202020204" pitchFamily="34" charset="0"/>
            </a:endParaRPr>
          </a:p>
          <a:p>
            <a:endParaRPr lang="en-US" altLang="en-US" sz="2400" dirty="0"/>
          </a:p>
          <a:p>
            <a:pPr lvl="1"/>
            <a:endParaRPr lang="en-US" altLang="en-US" sz="2400" dirty="0"/>
          </a:p>
          <a:p>
            <a:endParaRPr lang="en-US" sz="2400" dirty="0"/>
          </a:p>
        </p:txBody>
      </p:sp>
      <p:pic>
        <p:nvPicPr>
          <p:cNvPr id="8" name="Picture 7">
            <a:extLst>
              <a:ext uri="{FF2B5EF4-FFF2-40B4-BE49-F238E27FC236}">
                <a16:creationId xmlns:a16="http://schemas.microsoft.com/office/drawing/2014/main" id="{AF8710A8-AD98-4327-BFB4-B050BC64AEE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82036" y="1242500"/>
            <a:ext cx="4165226" cy="5553634"/>
          </a:xfrm>
          <a:prstGeom prst="rect">
            <a:avLst/>
          </a:prstGeom>
        </p:spPr>
      </p:pic>
    </p:spTree>
    <p:extLst>
      <p:ext uri="{BB962C8B-B14F-4D97-AF65-F5344CB8AC3E}">
        <p14:creationId xmlns:p14="http://schemas.microsoft.com/office/powerpoint/2010/main" val="19646692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5891ABF-8794-470B-A97C-1098AC1E4A29}"/>
              </a:ext>
            </a:extLst>
          </p:cNvPr>
          <p:cNvSpPr>
            <a:spLocks noGrp="1"/>
          </p:cNvSpPr>
          <p:nvPr>
            <p:ph type="sldNum" sz="quarter" idx="12"/>
          </p:nvPr>
        </p:nvSpPr>
        <p:spPr/>
        <p:txBody>
          <a:bodyPr/>
          <a:lstStyle/>
          <a:p>
            <a:fld id="{65D48C5F-468E-4FF8-838C-E56FC3B5D188}" type="slidenum">
              <a:rPr lang="en-US" smtClean="0"/>
              <a:t>5</a:t>
            </a:fld>
            <a:endParaRPr lang="en-US"/>
          </a:p>
        </p:txBody>
      </p:sp>
      <p:sp>
        <p:nvSpPr>
          <p:cNvPr id="4" name="Title 1">
            <a:extLst>
              <a:ext uri="{FF2B5EF4-FFF2-40B4-BE49-F238E27FC236}">
                <a16:creationId xmlns:a16="http://schemas.microsoft.com/office/drawing/2014/main" id="{79D81DD8-FFFC-48C1-8624-F594F5DFD59B}"/>
              </a:ext>
            </a:extLst>
          </p:cNvPr>
          <p:cNvSpPr txBox="1">
            <a:spLocks/>
          </p:cNvSpPr>
          <p:nvPr/>
        </p:nvSpPr>
        <p:spPr>
          <a:xfrm>
            <a:off x="906996" y="-50339"/>
            <a:ext cx="5638947" cy="1109383"/>
          </a:xfr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000" dirty="0">
                <a:solidFill>
                  <a:schemeClr val="bg1"/>
                </a:solidFill>
                <a:latin typeface="Avenir Roman"/>
              </a:rPr>
              <a:t>Upgrades – Head and Footboards</a:t>
            </a:r>
          </a:p>
        </p:txBody>
      </p:sp>
      <p:sp>
        <p:nvSpPr>
          <p:cNvPr id="6" name="TextBox 5">
            <a:extLst>
              <a:ext uri="{FF2B5EF4-FFF2-40B4-BE49-F238E27FC236}">
                <a16:creationId xmlns:a16="http://schemas.microsoft.com/office/drawing/2014/main" id="{60338813-B4DF-41C9-A84B-D9FB8561E347}"/>
              </a:ext>
            </a:extLst>
          </p:cNvPr>
          <p:cNvSpPr txBox="1"/>
          <p:nvPr/>
        </p:nvSpPr>
        <p:spPr>
          <a:xfrm>
            <a:off x="486229" y="1624041"/>
            <a:ext cx="4542971" cy="4524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defPPr>
              <a:defRPr lang="en-US"/>
            </a:defPPr>
            <a:lvl1pPr fontAlgn="base">
              <a:spcBef>
                <a:spcPct val="0"/>
              </a:spcBef>
              <a:spcAft>
                <a:spcPct val="0"/>
              </a:spcAft>
              <a:defRPr sz="1400">
                <a:latin typeface="Arial" charset="0"/>
              </a:defRPr>
            </a:lvl1pPr>
            <a:lvl2pPr marL="0" marR="0" lvl="1" eaLnBrk="0" fontAlgn="base" hangingPunct="0">
              <a:lnSpc>
                <a:spcPct val="100000"/>
              </a:lnSpc>
              <a:spcBef>
                <a:spcPct val="20000"/>
              </a:spcBef>
              <a:spcAft>
                <a:spcPct val="0"/>
              </a:spcAft>
              <a:buClrTx/>
              <a:buSzTx/>
              <a:tabLst/>
              <a:defRPr sz="2800">
                <a:latin typeface="Avenir Roman"/>
                <a:cs typeface="Arial" panose="020B0604020202020204" pitchFamily="34" charset="0"/>
              </a:defRPr>
            </a:lvl2pPr>
            <a:lvl3pPr fontAlgn="base">
              <a:spcBef>
                <a:spcPct val="0"/>
              </a:spcBef>
              <a:spcAft>
                <a:spcPct val="0"/>
              </a:spcAft>
              <a:defRPr sz="1400">
                <a:latin typeface="Arial" charset="0"/>
              </a:defRPr>
            </a:lvl3pPr>
            <a:lvl4pPr fontAlgn="base">
              <a:spcBef>
                <a:spcPct val="0"/>
              </a:spcBef>
              <a:spcAft>
                <a:spcPct val="0"/>
              </a:spcAft>
              <a:defRPr sz="1400">
                <a:latin typeface="Arial" charset="0"/>
              </a:defRPr>
            </a:lvl4pPr>
            <a:lvl5pPr fontAlgn="base">
              <a:spcBef>
                <a:spcPct val="0"/>
              </a:spcBef>
              <a:spcAft>
                <a:spcPct val="0"/>
              </a:spcAft>
              <a:defRPr sz="1400">
                <a:latin typeface="Arial" charset="0"/>
              </a:defRPr>
            </a:lvl5pPr>
            <a:lvl6pPr defTabSz="914400">
              <a:defRPr sz="1400">
                <a:latin typeface="Arial" charset="0"/>
              </a:defRPr>
            </a:lvl6pPr>
            <a:lvl7pPr defTabSz="914400">
              <a:defRPr sz="1400">
                <a:latin typeface="Arial" charset="0"/>
              </a:defRPr>
            </a:lvl7pPr>
            <a:lvl8pPr defTabSz="914400">
              <a:defRPr sz="1400">
                <a:latin typeface="Arial" charset="0"/>
              </a:defRPr>
            </a:lvl8pPr>
            <a:lvl9pPr defTabSz="914400">
              <a:defRPr sz="1400">
                <a:latin typeface="Arial" charset="0"/>
              </a:defRPr>
            </a:lvl9pPr>
          </a:lstStyle>
          <a:p>
            <a:r>
              <a:rPr lang="en-US" altLang="en-US" sz="2400" dirty="0">
                <a:latin typeface="Avenir Roman"/>
                <a:cs typeface="Arial" panose="020B0604020202020204" pitchFamily="34" charset="0"/>
              </a:rPr>
              <a:t>Improved head and footboards:</a:t>
            </a:r>
          </a:p>
          <a:p>
            <a:endParaRPr lang="en-US" altLang="en-US" sz="2400" dirty="0">
              <a:latin typeface="Avenir Roman"/>
              <a:cs typeface="Arial" panose="020B0604020202020204" pitchFamily="34" charset="0"/>
            </a:endParaRPr>
          </a:p>
          <a:p>
            <a:r>
              <a:rPr lang="en-US" altLang="en-US" sz="2400" dirty="0">
                <a:latin typeface="Avenir Roman"/>
                <a:cs typeface="Arial" panose="020B0604020202020204" pitchFamily="34" charset="0"/>
              </a:rPr>
              <a:t>The new ProBasics PBFEB3M bed features durable steel end caps protecting the outer surround of the bed ends. </a:t>
            </a:r>
          </a:p>
          <a:p>
            <a:endParaRPr lang="en-US" altLang="en-US" sz="2400" dirty="0">
              <a:latin typeface="Avenir Roman"/>
              <a:cs typeface="Arial" panose="020B0604020202020204" pitchFamily="34" charset="0"/>
            </a:endParaRPr>
          </a:p>
          <a:p>
            <a:r>
              <a:rPr lang="en-US" altLang="en-US" sz="2400" dirty="0">
                <a:latin typeface="Avenir Roman"/>
                <a:cs typeface="Arial" panose="020B0604020202020204" pitchFamily="34" charset="0"/>
              </a:rPr>
              <a:t>This end cap has an attractive dark semi-gloss finish that resists scratching and signs of wear. </a:t>
            </a:r>
          </a:p>
          <a:p>
            <a:endParaRPr lang="en-US" altLang="en-US" sz="2400" dirty="0">
              <a:latin typeface="Avenir Roman"/>
              <a:cs typeface="Arial" panose="020B0604020202020204" pitchFamily="34" charset="0"/>
            </a:endParaRPr>
          </a:p>
          <a:p>
            <a:endParaRPr lang="en-US" sz="2400" dirty="0"/>
          </a:p>
        </p:txBody>
      </p:sp>
      <p:pic>
        <p:nvPicPr>
          <p:cNvPr id="3" name="Picture 2">
            <a:extLst>
              <a:ext uri="{FF2B5EF4-FFF2-40B4-BE49-F238E27FC236}">
                <a16:creationId xmlns:a16="http://schemas.microsoft.com/office/drawing/2014/main" id="{28416554-5EFA-47F5-96B5-BBBDC6FA45C5}"/>
              </a:ext>
            </a:extLst>
          </p:cNvPr>
          <p:cNvPicPr>
            <a:picLocks noChangeAspect="1"/>
          </p:cNvPicPr>
          <p:nvPr/>
        </p:nvPicPr>
        <p:blipFill>
          <a:blip r:embed="rId2"/>
          <a:stretch>
            <a:fillRect/>
          </a:stretch>
        </p:blipFill>
        <p:spPr>
          <a:xfrm>
            <a:off x="5939064" y="1223962"/>
            <a:ext cx="3086100" cy="5324475"/>
          </a:xfrm>
          <a:prstGeom prst="rect">
            <a:avLst/>
          </a:prstGeom>
        </p:spPr>
      </p:pic>
    </p:spTree>
    <p:extLst>
      <p:ext uri="{BB962C8B-B14F-4D97-AF65-F5344CB8AC3E}">
        <p14:creationId xmlns:p14="http://schemas.microsoft.com/office/powerpoint/2010/main" val="25102330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5891ABF-8794-470B-A97C-1098AC1E4A29}"/>
              </a:ext>
            </a:extLst>
          </p:cNvPr>
          <p:cNvSpPr>
            <a:spLocks noGrp="1"/>
          </p:cNvSpPr>
          <p:nvPr>
            <p:ph type="sldNum" sz="quarter" idx="12"/>
          </p:nvPr>
        </p:nvSpPr>
        <p:spPr/>
        <p:txBody>
          <a:bodyPr/>
          <a:lstStyle/>
          <a:p>
            <a:fld id="{65D48C5F-468E-4FF8-838C-E56FC3B5D188}" type="slidenum">
              <a:rPr lang="en-US" smtClean="0"/>
              <a:t>6</a:t>
            </a:fld>
            <a:endParaRPr lang="en-US"/>
          </a:p>
        </p:txBody>
      </p:sp>
      <p:sp>
        <p:nvSpPr>
          <p:cNvPr id="6" name="TextBox 5">
            <a:extLst>
              <a:ext uri="{FF2B5EF4-FFF2-40B4-BE49-F238E27FC236}">
                <a16:creationId xmlns:a16="http://schemas.microsoft.com/office/drawing/2014/main" id="{60338813-B4DF-41C9-A84B-D9FB8561E347}"/>
              </a:ext>
            </a:extLst>
          </p:cNvPr>
          <p:cNvSpPr txBox="1"/>
          <p:nvPr/>
        </p:nvSpPr>
        <p:spPr>
          <a:xfrm>
            <a:off x="203200" y="1558549"/>
            <a:ext cx="4542971" cy="3416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defPPr>
              <a:defRPr lang="en-US"/>
            </a:defPPr>
            <a:lvl1pPr fontAlgn="base">
              <a:spcBef>
                <a:spcPct val="0"/>
              </a:spcBef>
              <a:spcAft>
                <a:spcPct val="0"/>
              </a:spcAft>
              <a:defRPr sz="1400">
                <a:latin typeface="Arial" charset="0"/>
              </a:defRPr>
            </a:lvl1pPr>
            <a:lvl2pPr marL="0" marR="0" lvl="1" eaLnBrk="0" fontAlgn="base" hangingPunct="0">
              <a:lnSpc>
                <a:spcPct val="100000"/>
              </a:lnSpc>
              <a:spcBef>
                <a:spcPct val="20000"/>
              </a:spcBef>
              <a:spcAft>
                <a:spcPct val="0"/>
              </a:spcAft>
              <a:buClrTx/>
              <a:buSzTx/>
              <a:tabLst/>
              <a:defRPr sz="2800">
                <a:latin typeface="Avenir Roman"/>
                <a:cs typeface="Arial" panose="020B0604020202020204" pitchFamily="34" charset="0"/>
              </a:defRPr>
            </a:lvl2pPr>
            <a:lvl3pPr fontAlgn="base">
              <a:spcBef>
                <a:spcPct val="0"/>
              </a:spcBef>
              <a:spcAft>
                <a:spcPct val="0"/>
              </a:spcAft>
              <a:defRPr sz="1400">
                <a:latin typeface="Arial" charset="0"/>
              </a:defRPr>
            </a:lvl3pPr>
            <a:lvl4pPr fontAlgn="base">
              <a:spcBef>
                <a:spcPct val="0"/>
              </a:spcBef>
              <a:spcAft>
                <a:spcPct val="0"/>
              </a:spcAft>
              <a:defRPr sz="1400">
                <a:latin typeface="Arial" charset="0"/>
              </a:defRPr>
            </a:lvl4pPr>
            <a:lvl5pPr fontAlgn="base">
              <a:spcBef>
                <a:spcPct val="0"/>
              </a:spcBef>
              <a:spcAft>
                <a:spcPct val="0"/>
              </a:spcAft>
              <a:defRPr sz="1400">
                <a:latin typeface="Arial" charset="0"/>
              </a:defRPr>
            </a:lvl5pPr>
            <a:lvl6pPr defTabSz="914400">
              <a:defRPr sz="1400">
                <a:latin typeface="Arial" charset="0"/>
              </a:defRPr>
            </a:lvl6pPr>
            <a:lvl7pPr defTabSz="914400">
              <a:defRPr sz="1400">
                <a:latin typeface="Arial" charset="0"/>
              </a:defRPr>
            </a:lvl7pPr>
            <a:lvl8pPr defTabSz="914400">
              <a:defRPr sz="1400">
                <a:latin typeface="Arial" charset="0"/>
              </a:defRPr>
            </a:lvl8pPr>
            <a:lvl9pPr defTabSz="914400">
              <a:defRPr sz="1400">
                <a:latin typeface="Arial" charset="0"/>
              </a:defRPr>
            </a:lvl9pPr>
          </a:lstStyle>
          <a:p>
            <a:r>
              <a:rPr lang="en-US" altLang="en-US" sz="2400" dirty="0">
                <a:latin typeface="Avenir Roman"/>
                <a:cs typeface="Arial" panose="020B0604020202020204" pitchFamily="34" charset="0"/>
              </a:rPr>
              <a:t>The improved wood grain panels are both attractive and significantly more durable than</a:t>
            </a:r>
          </a:p>
          <a:p>
            <a:r>
              <a:rPr lang="en-US" altLang="en-US" sz="2400" dirty="0">
                <a:latin typeface="Avenir Roman"/>
                <a:cs typeface="Arial" panose="020B0604020202020204" pitchFamily="34" charset="0"/>
              </a:rPr>
              <a:t>our previous model.  </a:t>
            </a:r>
          </a:p>
          <a:p>
            <a:endParaRPr lang="en-US" altLang="en-US" sz="2400" dirty="0">
              <a:latin typeface="Avenir Roman"/>
              <a:cs typeface="Arial" panose="020B0604020202020204" pitchFamily="34" charset="0"/>
            </a:endParaRPr>
          </a:p>
          <a:p>
            <a:r>
              <a:rPr lang="en-US" altLang="en-US" sz="2400" dirty="0">
                <a:latin typeface="Avenir Roman"/>
                <a:cs typeface="Arial" panose="020B0604020202020204" pitchFamily="34" charset="0"/>
              </a:rPr>
              <a:t>The steel gearbox and emergency removable hand crank significantly increase durability and longevity. </a:t>
            </a:r>
            <a:endParaRPr lang="en-US" altLang="en-US" sz="2400" dirty="0"/>
          </a:p>
          <a:p>
            <a:endParaRPr lang="en-US" sz="2400" dirty="0"/>
          </a:p>
        </p:txBody>
      </p:sp>
      <p:pic>
        <p:nvPicPr>
          <p:cNvPr id="8" name="Picture 7">
            <a:extLst>
              <a:ext uri="{FF2B5EF4-FFF2-40B4-BE49-F238E27FC236}">
                <a16:creationId xmlns:a16="http://schemas.microsoft.com/office/drawing/2014/main" id="{90C204FC-3B1F-4D78-AAF0-72ED0BDDE74B}"/>
              </a:ext>
            </a:extLst>
          </p:cNvPr>
          <p:cNvPicPr>
            <a:picLocks noChangeAspect="1"/>
          </p:cNvPicPr>
          <p:nvPr/>
        </p:nvPicPr>
        <p:blipFill>
          <a:blip r:embed="rId2"/>
          <a:stretch>
            <a:fillRect/>
          </a:stretch>
        </p:blipFill>
        <p:spPr>
          <a:xfrm>
            <a:off x="5029200" y="1464582"/>
            <a:ext cx="4524375" cy="5162550"/>
          </a:xfrm>
          <a:prstGeom prst="rect">
            <a:avLst/>
          </a:prstGeom>
        </p:spPr>
      </p:pic>
      <p:sp>
        <p:nvSpPr>
          <p:cNvPr id="10" name="Title 1">
            <a:extLst>
              <a:ext uri="{FF2B5EF4-FFF2-40B4-BE49-F238E27FC236}">
                <a16:creationId xmlns:a16="http://schemas.microsoft.com/office/drawing/2014/main" id="{B5936D3D-869D-4F5F-A6A1-D3C4BC3111A6}"/>
              </a:ext>
            </a:extLst>
          </p:cNvPr>
          <p:cNvSpPr txBox="1">
            <a:spLocks/>
          </p:cNvSpPr>
          <p:nvPr/>
        </p:nvSpPr>
        <p:spPr>
          <a:xfrm>
            <a:off x="906996" y="-50339"/>
            <a:ext cx="6509804" cy="1109383"/>
          </a:xfr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000" dirty="0">
                <a:solidFill>
                  <a:schemeClr val="bg1"/>
                </a:solidFill>
                <a:latin typeface="Avenir Roman"/>
              </a:rPr>
              <a:t>Upgrades – Head and Footboards cont’d</a:t>
            </a:r>
          </a:p>
        </p:txBody>
      </p:sp>
    </p:spTree>
    <p:extLst>
      <p:ext uri="{BB962C8B-B14F-4D97-AF65-F5344CB8AC3E}">
        <p14:creationId xmlns:p14="http://schemas.microsoft.com/office/powerpoint/2010/main" val="20593727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5891ABF-8794-470B-A97C-1098AC1E4A29}"/>
              </a:ext>
            </a:extLst>
          </p:cNvPr>
          <p:cNvSpPr>
            <a:spLocks noGrp="1"/>
          </p:cNvSpPr>
          <p:nvPr>
            <p:ph type="sldNum" sz="quarter" idx="12"/>
          </p:nvPr>
        </p:nvSpPr>
        <p:spPr/>
        <p:txBody>
          <a:bodyPr/>
          <a:lstStyle/>
          <a:p>
            <a:fld id="{65D48C5F-468E-4FF8-838C-E56FC3B5D188}" type="slidenum">
              <a:rPr lang="en-US" smtClean="0"/>
              <a:t>7</a:t>
            </a:fld>
            <a:endParaRPr lang="en-US"/>
          </a:p>
        </p:txBody>
      </p:sp>
      <p:sp>
        <p:nvSpPr>
          <p:cNvPr id="4" name="Title 1">
            <a:extLst>
              <a:ext uri="{FF2B5EF4-FFF2-40B4-BE49-F238E27FC236}">
                <a16:creationId xmlns:a16="http://schemas.microsoft.com/office/drawing/2014/main" id="{79D81DD8-FFFC-48C1-8624-F594F5DFD59B}"/>
              </a:ext>
            </a:extLst>
          </p:cNvPr>
          <p:cNvSpPr txBox="1">
            <a:spLocks/>
          </p:cNvSpPr>
          <p:nvPr/>
        </p:nvSpPr>
        <p:spPr>
          <a:xfrm>
            <a:off x="906996" y="-50339"/>
            <a:ext cx="8585347" cy="1109383"/>
          </a:xfr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000" dirty="0">
                <a:solidFill>
                  <a:schemeClr val="bg1"/>
                </a:solidFill>
                <a:latin typeface="Avenir Roman"/>
              </a:rPr>
              <a:t>Upgrades – Head Motor Pull Tube Hardware </a:t>
            </a:r>
          </a:p>
        </p:txBody>
      </p:sp>
      <p:sp>
        <p:nvSpPr>
          <p:cNvPr id="6" name="TextBox 5">
            <a:extLst>
              <a:ext uri="{FF2B5EF4-FFF2-40B4-BE49-F238E27FC236}">
                <a16:creationId xmlns:a16="http://schemas.microsoft.com/office/drawing/2014/main" id="{60338813-B4DF-41C9-A84B-D9FB8561E347}"/>
              </a:ext>
            </a:extLst>
          </p:cNvPr>
          <p:cNvSpPr txBox="1"/>
          <p:nvPr/>
        </p:nvSpPr>
        <p:spPr>
          <a:xfrm>
            <a:off x="289889" y="1730586"/>
            <a:ext cx="4542971" cy="4524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defPPr>
              <a:defRPr lang="en-US"/>
            </a:defPPr>
            <a:lvl1pPr fontAlgn="base">
              <a:spcBef>
                <a:spcPct val="0"/>
              </a:spcBef>
              <a:spcAft>
                <a:spcPct val="0"/>
              </a:spcAft>
              <a:defRPr sz="1400">
                <a:latin typeface="Arial" charset="0"/>
              </a:defRPr>
            </a:lvl1pPr>
            <a:lvl2pPr marL="0" marR="0" lvl="1" eaLnBrk="0" fontAlgn="base" hangingPunct="0">
              <a:lnSpc>
                <a:spcPct val="100000"/>
              </a:lnSpc>
              <a:spcBef>
                <a:spcPct val="20000"/>
              </a:spcBef>
              <a:spcAft>
                <a:spcPct val="0"/>
              </a:spcAft>
              <a:buClrTx/>
              <a:buSzTx/>
              <a:tabLst/>
              <a:defRPr sz="2800">
                <a:latin typeface="Avenir Roman"/>
                <a:cs typeface="Arial" panose="020B0604020202020204" pitchFamily="34" charset="0"/>
              </a:defRPr>
            </a:lvl2pPr>
            <a:lvl3pPr fontAlgn="base">
              <a:spcBef>
                <a:spcPct val="0"/>
              </a:spcBef>
              <a:spcAft>
                <a:spcPct val="0"/>
              </a:spcAft>
              <a:defRPr sz="1400">
                <a:latin typeface="Arial" charset="0"/>
              </a:defRPr>
            </a:lvl3pPr>
            <a:lvl4pPr fontAlgn="base">
              <a:spcBef>
                <a:spcPct val="0"/>
              </a:spcBef>
              <a:spcAft>
                <a:spcPct val="0"/>
              </a:spcAft>
              <a:defRPr sz="1400">
                <a:latin typeface="Arial" charset="0"/>
              </a:defRPr>
            </a:lvl4pPr>
            <a:lvl5pPr fontAlgn="base">
              <a:spcBef>
                <a:spcPct val="0"/>
              </a:spcBef>
              <a:spcAft>
                <a:spcPct val="0"/>
              </a:spcAft>
              <a:defRPr sz="1400">
                <a:latin typeface="Arial" charset="0"/>
              </a:defRPr>
            </a:lvl5pPr>
            <a:lvl6pPr defTabSz="914400">
              <a:defRPr sz="1400">
                <a:latin typeface="Arial" charset="0"/>
              </a:defRPr>
            </a:lvl6pPr>
            <a:lvl7pPr defTabSz="914400">
              <a:defRPr sz="1400">
                <a:latin typeface="Arial" charset="0"/>
              </a:defRPr>
            </a:lvl7pPr>
            <a:lvl8pPr defTabSz="914400">
              <a:defRPr sz="1400">
                <a:latin typeface="Arial" charset="0"/>
              </a:defRPr>
            </a:lvl8pPr>
            <a:lvl9pPr defTabSz="914400">
              <a:defRPr sz="1400">
                <a:latin typeface="Arial" charset="0"/>
              </a:defRPr>
            </a:lvl9pPr>
          </a:lstStyle>
          <a:p>
            <a:r>
              <a:rPr lang="en-US" altLang="en-US" sz="2400" dirty="0">
                <a:latin typeface="Avenir Roman"/>
                <a:cs typeface="Arial" panose="020B0604020202020204" pitchFamily="34" charset="0"/>
              </a:rPr>
              <a:t>Improved head motor extension tube hardware: </a:t>
            </a:r>
          </a:p>
          <a:p>
            <a:endParaRPr lang="en-US" altLang="en-US" sz="2400" dirty="0">
              <a:latin typeface="Avenir Roman"/>
              <a:cs typeface="Arial" panose="020B0604020202020204" pitchFamily="34" charset="0"/>
            </a:endParaRPr>
          </a:p>
          <a:p>
            <a:r>
              <a:rPr lang="en-US" altLang="en-US" sz="2400" dirty="0">
                <a:latin typeface="Avenir Roman"/>
                <a:cs typeface="Arial" panose="020B0604020202020204" pitchFamily="34" charset="0"/>
              </a:rPr>
              <a:t>The new bed features a longer clevis pin that is anchored to the head motor tube to alleviate any loss or misplacement of individual hardware components. </a:t>
            </a:r>
          </a:p>
          <a:p>
            <a:endParaRPr lang="en-US" altLang="en-US" sz="2400" dirty="0">
              <a:latin typeface="Avenir Roman"/>
              <a:cs typeface="Arial" panose="020B0604020202020204" pitchFamily="34" charset="0"/>
            </a:endParaRPr>
          </a:p>
          <a:p>
            <a:r>
              <a:rPr lang="en-US" altLang="en-US" sz="2400" dirty="0">
                <a:latin typeface="Avenir Roman"/>
                <a:cs typeface="Arial" panose="020B0604020202020204" pitchFamily="34" charset="0"/>
              </a:rPr>
              <a:t>We also feature a larger cotter pin for easy assembly and disassembly. </a:t>
            </a:r>
            <a:endParaRPr lang="en-US" altLang="en-US" sz="2400" dirty="0"/>
          </a:p>
          <a:p>
            <a:endParaRPr lang="en-US" sz="2400" dirty="0"/>
          </a:p>
        </p:txBody>
      </p:sp>
      <p:pic>
        <p:nvPicPr>
          <p:cNvPr id="3" name="Picture 2">
            <a:extLst>
              <a:ext uri="{FF2B5EF4-FFF2-40B4-BE49-F238E27FC236}">
                <a16:creationId xmlns:a16="http://schemas.microsoft.com/office/drawing/2014/main" id="{2D9CA1C0-2C6A-4CFC-B2B9-99984A53A168}"/>
              </a:ext>
            </a:extLst>
          </p:cNvPr>
          <p:cNvPicPr>
            <a:picLocks noChangeAspect="1"/>
          </p:cNvPicPr>
          <p:nvPr/>
        </p:nvPicPr>
        <p:blipFill>
          <a:blip r:embed="rId2"/>
          <a:stretch>
            <a:fillRect/>
          </a:stretch>
        </p:blipFill>
        <p:spPr>
          <a:xfrm>
            <a:off x="5255534" y="1059044"/>
            <a:ext cx="4391025" cy="5867400"/>
          </a:xfrm>
          <a:prstGeom prst="rect">
            <a:avLst/>
          </a:prstGeom>
        </p:spPr>
      </p:pic>
    </p:spTree>
    <p:extLst>
      <p:ext uri="{BB962C8B-B14F-4D97-AF65-F5344CB8AC3E}">
        <p14:creationId xmlns:p14="http://schemas.microsoft.com/office/powerpoint/2010/main" val="2679287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5891ABF-8794-470B-A97C-1098AC1E4A29}"/>
              </a:ext>
            </a:extLst>
          </p:cNvPr>
          <p:cNvSpPr>
            <a:spLocks noGrp="1"/>
          </p:cNvSpPr>
          <p:nvPr>
            <p:ph type="sldNum" sz="quarter" idx="12"/>
          </p:nvPr>
        </p:nvSpPr>
        <p:spPr/>
        <p:txBody>
          <a:bodyPr/>
          <a:lstStyle/>
          <a:p>
            <a:fld id="{65D48C5F-468E-4FF8-838C-E56FC3B5D188}" type="slidenum">
              <a:rPr lang="en-US" smtClean="0"/>
              <a:t>8</a:t>
            </a:fld>
            <a:endParaRPr lang="en-US"/>
          </a:p>
        </p:txBody>
      </p:sp>
      <p:sp>
        <p:nvSpPr>
          <p:cNvPr id="4" name="Title 1">
            <a:extLst>
              <a:ext uri="{FF2B5EF4-FFF2-40B4-BE49-F238E27FC236}">
                <a16:creationId xmlns:a16="http://schemas.microsoft.com/office/drawing/2014/main" id="{79D81DD8-FFFC-48C1-8624-F594F5DFD59B}"/>
              </a:ext>
            </a:extLst>
          </p:cNvPr>
          <p:cNvSpPr txBox="1">
            <a:spLocks/>
          </p:cNvSpPr>
          <p:nvPr/>
        </p:nvSpPr>
        <p:spPr>
          <a:xfrm>
            <a:off x="906996" y="-50339"/>
            <a:ext cx="9325575" cy="1109383"/>
          </a:xfr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000" dirty="0">
                <a:solidFill>
                  <a:schemeClr val="bg1"/>
                </a:solidFill>
                <a:latin typeface="Avenir Roman"/>
              </a:rPr>
              <a:t>Upgrades – Head Motor Pull Tube Anchor Strap</a:t>
            </a:r>
          </a:p>
        </p:txBody>
      </p:sp>
      <p:sp>
        <p:nvSpPr>
          <p:cNvPr id="6" name="TextBox 5">
            <a:extLst>
              <a:ext uri="{FF2B5EF4-FFF2-40B4-BE49-F238E27FC236}">
                <a16:creationId xmlns:a16="http://schemas.microsoft.com/office/drawing/2014/main" id="{60338813-B4DF-41C9-A84B-D9FB8561E347}"/>
              </a:ext>
            </a:extLst>
          </p:cNvPr>
          <p:cNvSpPr txBox="1"/>
          <p:nvPr/>
        </p:nvSpPr>
        <p:spPr>
          <a:xfrm>
            <a:off x="289889" y="2838582"/>
            <a:ext cx="4542971"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defPPr>
              <a:defRPr lang="en-US"/>
            </a:defPPr>
            <a:lvl1pPr fontAlgn="base">
              <a:spcBef>
                <a:spcPct val="0"/>
              </a:spcBef>
              <a:spcAft>
                <a:spcPct val="0"/>
              </a:spcAft>
              <a:defRPr sz="1400">
                <a:latin typeface="Arial" charset="0"/>
              </a:defRPr>
            </a:lvl1pPr>
            <a:lvl2pPr marL="0" marR="0" lvl="1" eaLnBrk="0" fontAlgn="base" hangingPunct="0">
              <a:lnSpc>
                <a:spcPct val="100000"/>
              </a:lnSpc>
              <a:spcBef>
                <a:spcPct val="20000"/>
              </a:spcBef>
              <a:spcAft>
                <a:spcPct val="0"/>
              </a:spcAft>
              <a:buClrTx/>
              <a:buSzTx/>
              <a:tabLst/>
              <a:defRPr sz="2800">
                <a:latin typeface="Avenir Roman"/>
                <a:cs typeface="Arial" panose="020B0604020202020204" pitchFamily="34" charset="0"/>
              </a:defRPr>
            </a:lvl2pPr>
            <a:lvl3pPr fontAlgn="base">
              <a:spcBef>
                <a:spcPct val="0"/>
              </a:spcBef>
              <a:spcAft>
                <a:spcPct val="0"/>
              </a:spcAft>
              <a:defRPr sz="1400">
                <a:latin typeface="Arial" charset="0"/>
              </a:defRPr>
            </a:lvl3pPr>
            <a:lvl4pPr fontAlgn="base">
              <a:spcBef>
                <a:spcPct val="0"/>
              </a:spcBef>
              <a:spcAft>
                <a:spcPct val="0"/>
              </a:spcAft>
              <a:defRPr sz="1400">
                <a:latin typeface="Arial" charset="0"/>
              </a:defRPr>
            </a:lvl4pPr>
            <a:lvl5pPr fontAlgn="base">
              <a:spcBef>
                <a:spcPct val="0"/>
              </a:spcBef>
              <a:spcAft>
                <a:spcPct val="0"/>
              </a:spcAft>
              <a:defRPr sz="1400">
                <a:latin typeface="Arial" charset="0"/>
              </a:defRPr>
            </a:lvl5pPr>
            <a:lvl6pPr defTabSz="914400">
              <a:defRPr sz="1400">
                <a:latin typeface="Arial" charset="0"/>
              </a:defRPr>
            </a:lvl6pPr>
            <a:lvl7pPr defTabSz="914400">
              <a:defRPr sz="1400">
                <a:latin typeface="Arial" charset="0"/>
              </a:defRPr>
            </a:lvl7pPr>
            <a:lvl8pPr defTabSz="914400">
              <a:defRPr sz="1400">
                <a:latin typeface="Arial" charset="0"/>
              </a:defRPr>
            </a:lvl8pPr>
            <a:lvl9pPr defTabSz="914400">
              <a:defRPr sz="1400">
                <a:latin typeface="Arial" charset="0"/>
              </a:defRPr>
            </a:lvl9pPr>
          </a:lstStyle>
          <a:p>
            <a:r>
              <a:rPr lang="en-US" altLang="en-US" sz="2400" dirty="0">
                <a:latin typeface="Avenir Roman"/>
                <a:cs typeface="Arial" panose="020B0604020202020204" pitchFamily="34" charset="0"/>
              </a:rPr>
              <a:t>The new bed features a durable Velcro strap that anchors the head motor tube to the bed frame quickly and effectively for transport. </a:t>
            </a:r>
            <a:endParaRPr lang="en-US" altLang="en-US" sz="2400" dirty="0"/>
          </a:p>
          <a:p>
            <a:endParaRPr lang="en-US" sz="2400" dirty="0"/>
          </a:p>
        </p:txBody>
      </p:sp>
      <p:pic>
        <p:nvPicPr>
          <p:cNvPr id="7" name="Picture 6">
            <a:extLst>
              <a:ext uri="{FF2B5EF4-FFF2-40B4-BE49-F238E27FC236}">
                <a16:creationId xmlns:a16="http://schemas.microsoft.com/office/drawing/2014/main" id="{58F496D5-3E71-4FAB-83EF-46385435473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4759173" y="1917881"/>
            <a:ext cx="5532968" cy="4149726"/>
          </a:xfrm>
          <a:prstGeom prst="rect">
            <a:avLst/>
          </a:prstGeom>
        </p:spPr>
      </p:pic>
    </p:spTree>
    <p:extLst>
      <p:ext uri="{BB962C8B-B14F-4D97-AF65-F5344CB8AC3E}">
        <p14:creationId xmlns:p14="http://schemas.microsoft.com/office/powerpoint/2010/main" val="33942294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5891ABF-8794-470B-A97C-1098AC1E4A29}"/>
              </a:ext>
            </a:extLst>
          </p:cNvPr>
          <p:cNvSpPr>
            <a:spLocks noGrp="1"/>
          </p:cNvSpPr>
          <p:nvPr>
            <p:ph type="sldNum" sz="quarter" idx="12"/>
          </p:nvPr>
        </p:nvSpPr>
        <p:spPr/>
        <p:txBody>
          <a:bodyPr/>
          <a:lstStyle/>
          <a:p>
            <a:fld id="{65D48C5F-468E-4FF8-838C-E56FC3B5D188}" type="slidenum">
              <a:rPr lang="en-US" smtClean="0"/>
              <a:t>9</a:t>
            </a:fld>
            <a:endParaRPr lang="en-US"/>
          </a:p>
        </p:txBody>
      </p:sp>
      <p:sp>
        <p:nvSpPr>
          <p:cNvPr id="4" name="Title 1">
            <a:extLst>
              <a:ext uri="{FF2B5EF4-FFF2-40B4-BE49-F238E27FC236}">
                <a16:creationId xmlns:a16="http://schemas.microsoft.com/office/drawing/2014/main" id="{79D81DD8-FFFC-48C1-8624-F594F5DFD59B}"/>
              </a:ext>
            </a:extLst>
          </p:cNvPr>
          <p:cNvSpPr txBox="1">
            <a:spLocks/>
          </p:cNvSpPr>
          <p:nvPr/>
        </p:nvSpPr>
        <p:spPr>
          <a:xfrm>
            <a:off x="906996" y="-50339"/>
            <a:ext cx="5421233" cy="1109383"/>
          </a:xfr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000" dirty="0">
                <a:solidFill>
                  <a:schemeClr val="bg1"/>
                </a:solidFill>
                <a:latin typeface="Avenir Roman"/>
              </a:rPr>
              <a:t>Upgrades – Hand Pendant</a:t>
            </a:r>
          </a:p>
        </p:txBody>
      </p:sp>
      <p:sp>
        <p:nvSpPr>
          <p:cNvPr id="6" name="TextBox 5">
            <a:extLst>
              <a:ext uri="{FF2B5EF4-FFF2-40B4-BE49-F238E27FC236}">
                <a16:creationId xmlns:a16="http://schemas.microsoft.com/office/drawing/2014/main" id="{60338813-B4DF-41C9-A84B-D9FB8561E347}"/>
              </a:ext>
            </a:extLst>
          </p:cNvPr>
          <p:cNvSpPr txBox="1"/>
          <p:nvPr/>
        </p:nvSpPr>
        <p:spPr>
          <a:xfrm>
            <a:off x="135911" y="1059044"/>
            <a:ext cx="9786578"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defPPr>
              <a:defRPr lang="en-US"/>
            </a:defPPr>
            <a:lvl1pPr fontAlgn="base">
              <a:spcBef>
                <a:spcPct val="0"/>
              </a:spcBef>
              <a:spcAft>
                <a:spcPct val="0"/>
              </a:spcAft>
              <a:defRPr sz="1400">
                <a:latin typeface="Arial" charset="0"/>
              </a:defRPr>
            </a:lvl1pPr>
            <a:lvl2pPr marL="0" marR="0" lvl="1" eaLnBrk="0" fontAlgn="base" hangingPunct="0">
              <a:lnSpc>
                <a:spcPct val="100000"/>
              </a:lnSpc>
              <a:spcBef>
                <a:spcPct val="20000"/>
              </a:spcBef>
              <a:spcAft>
                <a:spcPct val="0"/>
              </a:spcAft>
              <a:buClrTx/>
              <a:buSzTx/>
              <a:tabLst/>
              <a:defRPr sz="2800">
                <a:latin typeface="Avenir Roman"/>
                <a:cs typeface="Arial" panose="020B0604020202020204" pitchFamily="34" charset="0"/>
              </a:defRPr>
            </a:lvl2pPr>
            <a:lvl3pPr fontAlgn="base">
              <a:spcBef>
                <a:spcPct val="0"/>
              </a:spcBef>
              <a:spcAft>
                <a:spcPct val="0"/>
              </a:spcAft>
              <a:defRPr sz="1400">
                <a:latin typeface="Arial" charset="0"/>
              </a:defRPr>
            </a:lvl3pPr>
            <a:lvl4pPr fontAlgn="base">
              <a:spcBef>
                <a:spcPct val="0"/>
              </a:spcBef>
              <a:spcAft>
                <a:spcPct val="0"/>
              </a:spcAft>
              <a:defRPr sz="1400">
                <a:latin typeface="Arial" charset="0"/>
              </a:defRPr>
            </a:lvl4pPr>
            <a:lvl5pPr fontAlgn="base">
              <a:spcBef>
                <a:spcPct val="0"/>
              </a:spcBef>
              <a:spcAft>
                <a:spcPct val="0"/>
              </a:spcAft>
              <a:defRPr sz="1400">
                <a:latin typeface="Arial" charset="0"/>
              </a:defRPr>
            </a:lvl5pPr>
            <a:lvl6pPr defTabSz="914400">
              <a:defRPr sz="1400">
                <a:latin typeface="Arial" charset="0"/>
              </a:defRPr>
            </a:lvl6pPr>
            <a:lvl7pPr defTabSz="914400">
              <a:defRPr sz="1400">
                <a:latin typeface="Arial" charset="0"/>
              </a:defRPr>
            </a:lvl7pPr>
            <a:lvl8pPr defTabSz="914400">
              <a:defRPr sz="1400">
                <a:latin typeface="Arial" charset="0"/>
              </a:defRPr>
            </a:lvl8pPr>
            <a:lvl9pPr defTabSz="914400">
              <a:defRPr sz="1400">
                <a:latin typeface="Arial" charset="0"/>
              </a:defRPr>
            </a:lvl9pPr>
          </a:lstStyle>
          <a:p>
            <a:r>
              <a:rPr lang="en-US" altLang="en-US" sz="2400" dirty="0">
                <a:latin typeface="Avenir Roman"/>
                <a:cs typeface="Arial" panose="020B0604020202020204" pitchFamily="34" charset="0"/>
              </a:rPr>
              <a:t>The new 3 function hand pendant is an attractive off-white finish and is clearly marked for end user convenience. This pendant also features a large replaceable mounting clip that will attach to the headboard or siderails. </a:t>
            </a:r>
            <a:endParaRPr lang="en-US" altLang="en-US" sz="2400" dirty="0"/>
          </a:p>
          <a:p>
            <a:endParaRPr lang="en-US" sz="2400" dirty="0"/>
          </a:p>
        </p:txBody>
      </p:sp>
      <p:pic>
        <p:nvPicPr>
          <p:cNvPr id="5" name="Picture 4" descr="A picture containing food, game&#10;&#10;Description automatically generated">
            <a:extLst>
              <a:ext uri="{FF2B5EF4-FFF2-40B4-BE49-F238E27FC236}">
                <a16:creationId xmlns:a16="http://schemas.microsoft.com/office/drawing/2014/main" id="{BC4DD9B6-F47F-4933-B2FF-6F17B5493DE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32395" y="3219254"/>
            <a:ext cx="4724400" cy="3543300"/>
          </a:xfrm>
          <a:prstGeom prst="rect">
            <a:avLst/>
          </a:prstGeom>
        </p:spPr>
      </p:pic>
      <p:pic>
        <p:nvPicPr>
          <p:cNvPr id="9" name="Picture 8" descr="A picture containing indoor, computer, sitting, front&#10;&#10;Description automatically generated">
            <a:extLst>
              <a:ext uri="{FF2B5EF4-FFF2-40B4-BE49-F238E27FC236}">
                <a16:creationId xmlns:a16="http://schemas.microsoft.com/office/drawing/2014/main" id="{6A2C4FD6-D9C5-48E8-B5B1-2C53347A74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4428473" y="3148013"/>
            <a:ext cx="4805818" cy="3604364"/>
          </a:xfrm>
          <a:prstGeom prst="rect">
            <a:avLst/>
          </a:prstGeom>
        </p:spPr>
      </p:pic>
    </p:spTree>
    <p:extLst>
      <p:ext uri="{BB962C8B-B14F-4D97-AF65-F5344CB8AC3E}">
        <p14:creationId xmlns:p14="http://schemas.microsoft.com/office/powerpoint/2010/main" val="1929865317"/>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240</TotalTime>
  <Words>681</Words>
  <Application>Microsoft Office PowerPoint</Application>
  <PresentationFormat>Custom</PresentationFormat>
  <Paragraphs>109</Paragraphs>
  <Slides>18</Slides>
  <Notes>0</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18</vt:i4>
      </vt:variant>
    </vt:vector>
  </HeadingPairs>
  <TitlesOfParts>
    <vt:vector size="25" baseType="lpstr">
      <vt:lpstr>Arial</vt:lpstr>
      <vt:lpstr>Avenir</vt:lpstr>
      <vt:lpstr>Avenir Roman</vt:lpstr>
      <vt:lpstr>Calibri</vt:lpstr>
      <vt:lpstr>Calibri Light</vt:lpstr>
      <vt:lpstr>Office Theme</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Choosing the right Full-electric Bed</vt:lpstr>
      <vt:lpstr>     3 Motor with Standard Bed ends</vt:lpstr>
      <vt:lpstr>     3 Motor with Standard &amp; Low Bed ends</vt:lpstr>
      <vt:lpstr>     New 3 Motor Bed Common Parts</vt:lpstr>
      <vt:lpstr>     New 3 Motor Bed Accessories</vt:lpstr>
      <vt:lpstr>     3 Motor with Standard &amp; Low Bed ends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Chrissy Foster</dc:creator>
  <cp:lastModifiedBy>Angelo Audia</cp:lastModifiedBy>
  <cp:revision>40</cp:revision>
  <dcterms:created xsi:type="dcterms:W3CDTF">2019-04-10T12:41:37Z</dcterms:created>
  <dcterms:modified xsi:type="dcterms:W3CDTF">2020-07-23T17:09:02Z</dcterms:modified>
</cp:coreProperties>
</file>